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8" r:id="rId3"/>
    <p:sldId id="301" r:id="rId4"/>
    <p:sldId id="286" r:id="rId5"/>
    <p:sldId id="258" r:id="rId6"/>
    <p:sldId id="302" r:id="rId7"/>
    <p:sldId id="303" r:id="rId8"/>
    <p:sldId id="304" r:id="rId9"/>
    <p:sldId id="290" r:id="rId10"/>
    <p:sldId id="291" r:id="rId11"/>
    <p:sldId id="296" r:id="rId12"/>
    <p:sldId id="276" r:id="rId13"/>
    <p:sldId id="277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92405" autoAdjust="0"/>
  </p:normalViewPr>
  <p:slideViewPr>
    <p:cSldViewPr snapToGrid="0" snapToObjects="1">
      <p:cViewPr>
        <p:scale>
          <a:sx n="110" d="100"/>
          <a:sy n="110" d="100"/>
        </p:scale>
        <p:origin x="-288" y="78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2622" y="-96"/>
      </p:cViewPr>
      <p:guideLst>
        <p:guide orient="horz" pos="2881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57400" y="360363"/>
            <a:ext cx="31130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cap="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7800" y="360363"/>
            <a:ext cx="112871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F12AEA-293D-4E2C-BA18-BED0D1EB9D7E}" type="datetimeFigureOut">
              <a:rPr lang="en-US"/>
              <a:pPr>
                <a:defRPr/>
              </a:pPr>
              <a:t>9/26/2014</a:t>
            </a:fld>
            <a:endParaRPr lang="en-US" dirty="0"/>
          </a:p>
        </p:txBody>
      </p:sp>
      <p:sp>
        <p:nvSpPr>
          <p:cNvPr id="9" name="Textbox 3"/>
          <p:cNvSpPr/>
          <p:nvPr/>
        </p:nvSpPr>
        <p:spPr>
          <a:xfrm>
            <a:off x="403225" y="8578850"/>
            <a:ext cx="3025775" cy="153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" b="1" kern="100" spc="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Copyright © 2012, SAS Institute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75050" y="8302625"/>
            <a:ext cx="281146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67EA83-F2D8-4FD3-AD8B-300ED7529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36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438150"/>
            <a:ext cx="10191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57400" y="360363"/>
            <a:ext cx="31130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cap="all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7800" y="360363"/>
            <a:ext cx="112871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88924A-B282-4712-86E5-E477168F6E16}" type="datetimeFigureOut">
              <a:rPr lang="en-US"/>
              <a:pPr>
                <a:defRPr/>
              </a:pPr>
              <a:t>9/26/2014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914400"/>
            <a:ext cx="4429125" cy="3322638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81013" y="4333875"/>
            <a:ext cx="5905500" cy="397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Textbox 5"/>
          <p:cNvSpPr/>
          <p:nvPr/>
        </p:nvSpPr>
        <p:spPr>
          <a:xfrm>
            <a:off x="407988" y="8578850"/>
            <a:ext cx="3021012" cy="153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" b="1" kern="100" spc="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Copyright © 2012, SAS Institute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75050" y="8304213"/>
            <a:ext cx="281146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F353C52-21B7-4CDC-AEF8-30219A3B6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34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438150"/>
            <a:ext cx="1019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defTabSz="182563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1pPr>
    <a:lvl2pPr marL="457200" algn="l" defTabSz="182563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2pPr>
    <a:lvl3pPr marL="914400" algn="l" defTabSz="182563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3pPr>
    <a:lvl4pPr marL="1371600" algn="l" defTabSz="182563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4pPr>
    <a:lvl5pPr marL="1828800" algn="l" defTabSz="182563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Metadata defined by sponsor: </a:t>
            </a:r>
            <a:r>
              <a:rPr lang="en-US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which can easily be saved to SAS data set with a PROC SORT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C25C8A-B525-401B-949B-5AB2D6E4E885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Nearly 2500 unique use cases of SDTM/ADaM variables (not inclusive of logic to handle analogous ADaM BDS findings variables)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4CE2F9-9715-4A67-AD60-F65FFFC368DF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3113" y="6535738"/>
            <a:ext cx="2517775" cy="27781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27432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300" spc="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  <a:t/>
            </a:r>
            <a:br>
              <a:rPr lang="en-US" sz="600" kern="300" spc="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</a:br>
            <a:r>
              <a:rPr lang="en-US" sz="600" kern="300" spc="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  <a:t>Copyright © 2013, SAS Institute Inc. All rights reserved.</a:t>
            </a:r>
            <a:endParaRPr lang="en-US" sz="600" kern="300" spc="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ＭＳ Ｐゴシック" pitchFamily="34" charset="-128"/>
              <a:cs typeface="Arial"/>
            </a:endParaRPr>
          </a:p>
        </p:txBody>
      </p:sp>
      <p:cxnSp>
        <p:nvCxnSpPr>
          <p:cNvPr id="6" name="Straight Connector 4"/>
          <p:cNvCxnSpPr/>
          <p:nvPr/>
        </p:nvCxnSpPr>
        <p:spPr bwMode="auto">
          <a:xfrm>
            <a:off x="7656513" y="0"/>
            <a:ext cx="0" cy="6858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3863" y="3235325"/>
            <a:ext cx="7254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7350" y="3206750"/>
            <a:ext cx="6794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28057" y="3096972"/>
            <a:ext cx="6128432" cy="430887"/>
          </a:xfrm>
        </p:spPr>
        <p:txBody>
          <a:bodyPr anchor="b"/>
          <a:lstStyle>
            <a:lvl1pPr>
              <a:defRPr sz="2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/>
          </p:nvPr>
        </p:nvSpPr>
        <p:spPr>
          <a:xfrm>
            <a:off x="1328057" y="3441126"/>
            <a:ext cx="6128432" cy="276999"/>
          </a:xfrm>
        </p:spPr>
        <p:txBody>
          <a:bodyPr anchor="t"/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325" y="6532563"/>
            <a:ext cx="2673350" cy="2762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27432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300" spc="50" dirty="0">
                <a:solidFill>
                  <a:srgbClr val="B0B7BB">
                    <a:lumMod val="75000"/>
                  </a:srgbClr>
                </a:solidFill>
                <a:latin typeface="+mn-lt"/>
                <a:ea typeface="ＭＳ Ｐゴシック" pitchFamily="34" charset="-128"/>
                <a:cs typeface="Arial"/>
              </a:rPr>
              <a:t/>
            </a:r>
            <a:br>
              <a:rPr lang="en-US" sz="600" kern="300" spc="50" dirty="0">
                <a:solidFill>
                  <a:srgbClr val="B0B7BB">
                    <a:lumMod val="75000"/>
                  </a:srgbClr>
                </a:solidFill>
                <a:latin typeface="+mn-lt"/>
                <a:ea typeface="ＭＳ Ｐゴシック" pitchFamily="34" charset="-128"/>
                <a:cs typeface="Arial"/>
              </a:rPr>
            </a:br>
            <a:r>
              <a:rPr lang="en-US" sz="600" kern="300" spc="50" dirty="0">
                <a:solidFill>
                  <a:srgbClr val="B0B7BB">
                    <a:lumMod val="75000"/>
                  </a:srgbClr>
                </a:solidFill>
                <a:latin typeface="+mn-lt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0350" y="6381750"/>
            <a:ext cx="1019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8763" y="6367463"/>
            <a:ext cx="4746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468833"/>
            <a:ext cx="8315487" cy="338554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Closing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2788" y="6535738"/>
            <a:ext cx="2651125" cy="27781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27432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300" spc="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  <a:t/>
            </a:r>
            <a:br>
              <a:rPr lang="en-US" sz="600" kern="300" spc="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</a:br>
            <a:r>
              <a:rPr lang="en-US" sz="600" kern="300" spc="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  <a:t>Copyright © 2013, SAS Institute Inc. All rights reserved.</a:t>
            </a:r>
            <a:endParaRPr lang="en-US" sz="600" kern="300" spc="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ＭＳ Ｐゴシック" pitchFamily="34" charset="-128"/>
              <a:cs typeface="Arial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753350" y="6486525"/>
            <a:ext cx="1336675" cy="371475"/>
            <a:chOff x="7807084" y="4865002"/>
            <a:chExt cx="1336916" cy="278498"/>
          </a:xfrm>
        </p:grpSpPr>
        <p:sp>
          <p:nvSpPr>
            <p:cNvPr id="5" name="TextBox 3"/>
            <p:cNvSpPr txBox="1"/>
            <p:nvPr/>
          </p:nvSpPr>
          <p:spPr>
            <a:xfrm>
              <a:off x="7807084" y="4935222"/>
              <a:ext cx="1336916" cy="208278"/>
            </a:xfrm>
            <a:prstGeom prst="rect">
              <a:avLst/>
            </a:prstGeom>
            <a:noFill/>
          </p:spPr>
          <p:txBody>
            <a:bodyPr anchor="b">
              <a:spAutoFit/>
            </a:bodyPr>
            <a:lstStyle/>
            <a:p>
              <a:pPr algn="r" defTabSz="2743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1"/>
                  </a:solidFill>
                  <a:latin typeface="+mn-lt"/>
                  <a:cs typeface="+mn-cs"/>
                </a:rPr>
                <a:t>www.SAS.com</a:t>
              </a:r>
            </a:p>
          </p:txBody>
        </p:sp>
        <p:sp>
          <p:nvSpPr>
            <p:cNvPr id="6" name="Rectangle 4">
              <a:hlinkClick r:id="rId3"/>
            </p:cNvPr>
            <p:cNvSpPr/>
            <p:nvPr userDrawn="1"/>
          </p:nvSpPr>
          <p:spPr>
            <a:xfrm>
              <a:off x="7876947" y="4865002"/>
              <a:ext cx="1267053" cy="278498"/>
            </a:xfrm>
            <a:prstGeom prst="rect">
              <a:avLst/>
            </a:prstGeom>
            <a:solidFill>
              <a:srgbClr val="003E74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7" name="Picture 6" descr="SAS_LOGO_horz288_LG.pn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3338" y="3195638"/>
            <a:ext cx="20240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63550" y="3184525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4257" y="3247023"/>
            <a:ext cx="4550456" cy="338554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917825" y="2655888"/>
            <a:ext cx="3308350" cy="36988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This slide is for video use only.</a:t>
            </a:r>
            <a:endParaRPr lang="en-US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2475" y="6535738"/>
            <a:ext cx="2559050" cy="27781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27432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300" spc="5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600" kern="300" spc="5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</a:br>
            <a:r>
              <a:rPr lang="en-US" sz="600" kern="300" spc="5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1371600" y="1028700"/>
            <a:ext cx="6400800" cy="4800600"/>
          </a:xfrm>
          <a:ln>
            <a:solidFill>
              <a:schemeClr val="tx2"/>
            </a:solidFill>
          </a:ln>
        </p:spPr>
        <p:txBody>
          <a:bodyPr rtlCol="0"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2620963" y="0"/>
            <a:ext cx="0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2635255" y="397555"/>
            <a:ext cx="6054720" cy="338554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2736503"/>
            <a:ext cx="8232776" cy="1384995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3913"/>
            <a:ext cx="9144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/>
          <p:nvPr/>
        </p:nvSpPr>
        <p:spPr>
          <a:xfrm>
            <a:off x="3338513" y="6532563"/>
            <a:ext cx="2466975" cy="2762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27432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300" spc="5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  <a:t/>
            </a:r>
            <a:br>
              <a:rPr lang="en-US" sz="600" kern="300" spc="5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</a:br>
            <a:r>
              <a:rPr lang="en-US" sz="600" kern="300" spc="5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7" name="Straight Connector 4"/>
          <p:cNvCxnSpPr/>
          <p:nvPr/>
        </p:nvCxnSpPr>
        <p:spPr bwMode="auto">
          <a:xfrm>
            <a:off x="7656513" y="2093976"/>
            <a:ext cx="0" cy="1138844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3863" y="2470150"/>
            <a:ext cx="72548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63550" y="2487613"/>
            <a:ext cx="631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322328"/>
            <a:ext cx="5913055" cy="400110"/>
          </a:xfr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0" y="2722307"/>
            <a:ext cx="5913438" cy="276999"/>
          </a:xfrm>
        </p:spPr>
        <p:txBody>
          <a:bodyPr anchor="t"/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1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2620963" y="0"/>
            <a:ext cx="0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 flipH="1">
            <a:off x="2635257" y="397555"/>
            <a:ext cx="6061271" cy="338554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30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/>
          <p:nvPr/>
        </p:nvSpPr>
        <p:spPr>
          <a:xfrm>
            <a:off x="3257550" y="6532563"/>
            <a:ext cx="2628900" cy="2762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27432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300" spc="5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  <a:t/>
            </a:r>
            <a:br>
              <a:rPr lang="en-US" sz="600" kern="300" spc="5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</a:br>
            <a:r>
              <a:rPr lang="en-US" sz="600" kern="300" spc="5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  <a:t>Copyright © 2013, SAS Institute Inc. All rights reserved.</a:t>
            </a:r>
            <a:endParaRPr lang="en-US" sz="600" kern="300" spc="50" dirty="0">
              <a:solidFill>
                <a:schemeClr val="bg2">
                  <a:lumMod val="75000"/>
                </a:schemeClr>
              </a:solidFill>
              <a:latin typeface="+mn-lt"/>
              <a:ea typeface="ＭＳ Ｐゴシック" pitchFamily="34" charset="-128"/>
              <a:cs typeface="Arial"/>
            </a:endParaRPr>
          </a:p>
        </p:txBody>
      </p:sp>
      <p:pic>
        <p:nvPicPr>
          <p:cNvPr id="8" name="Picture 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0350" y="6381750"/>
            <a:ext cx="1019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06388" y="6340475"/>
            <a:ext cx="4889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5521"/>
            <a:ext cx="2330456" cy="5847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36851" y="397555"/>
            <a:ext cx="5953124" cy="338554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/>
          </p:nvPr>
        </p:nvSpPr>
        <p:spPr>
          <a:xfrm>
            <a:off x="2736850" y="2736503"/>
            <a:ext cx="5943600" cy="13849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2400" y="3050435"/>
            <a:ext cx="2325116" cy="757130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5100" y="0"/>
            <a:ext cx="2628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/>
          <p:nvPr/>
        </p:nvSpPr>
        <p:spPr>
          <a:xfrm>
            <a:off x="3221038" y="6532563"/>
            <a:ext cx="2701925" cy="276225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 marR="0" lvl="0" indent="0" algn="ctr" defTabSz="27432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" b="0" i="0" u="none" strike="noStrike" kern="300" cap="none" spc="50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ea typeface="ＭＳ Ｐゴシック" pitchFamily="34" charset="-128"/>
                <a:cs typeface="Arial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Copyright © 2013, SAS Institute Inc. All rights reserved.</a:t>
            </a:r>
          </a:p>
        </p:txBody>
      </p:sp>
      <p:pic>
        <p:nvPicPr>
          <p:cNvPr id="9" name="Picture 7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763" y="6381750"/>
            <a:ext cx="1019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8"/>
          <p:cNvCxnSpPr/>
          <p:nvPr/>
        </p:nvCxnSpPr>
        <p:spPr bwMode="auto">
          <a:xfrm>
            <a:off x="2620963" y="0"/>
            <a:ext cx="0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58763" y="6367463"/>
            <a:ext cx="4746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35256" y="420833"/>
            <a:ext cx="3879844" cy="307777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/>
          </p:nvPr>
        </p:nvSpPr>
        <p:spPr>
          <a:xfrm>
            <a:off x="466405" y="2736503"/>
            <a:ext cx="5578454" cy="1384995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/>
          </p:nvPr>
        </p:nvSpPr>
        <p:spPr>
          <a:xfrm flipH="1">
            <a:off x="6602412" y="421589"/>
            <a:ext cx="2448465" cy="307777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602878" y="3050435"/>
            <a:ext cx="2448000" cy="757130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6375"/>
            <a:ext cx="9144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/>
          <p:nvPr/>
        </p:nvSpPr>
        <p:spPr>
          <a:xfrm>
            <a:off x="3305175" y="6532563"/>
            <a:ext cx="2530475" cy="2762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27432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300" spc="5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  <a:t/>
            </a:r>
            <a:br>
              <a:rPr lang="en-US" sz="600" kern="300" spc="5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</a:br>
            <a:r>
              <a:rPr lang="en-US" sz="600" kern="300" spc="5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8" name="Picture 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0350" y="6381750"/>
            <a:ext cx="1019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7"/>
          <p:cNvCxnSpPr/>
          <p:nvPr/>
        </p:nvCxnSpPr>
        <p:spPr bwMode="auto">
          <a:xfrm>
            <a:off x="2620963" y="0"/>
            <a:ext cx="0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58763" y="6367463"/>
            <a:ext cx="4746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635250" y="391899"/>
            <a:ext cx="6051550" cy="33855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/>
          </p:nvPr>
        </p:nvSpPr>
        <p:spPr>
          <a:xfrm>
            <a:off x="468313" y="2736503"/>
            <a:ext cx="4010025" cy="1384995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/>
          </p:nvPr>
        </p:nvSpPr>
        <p:spPr>
          <a:xfrm>
            <a:off x="4664076" y="2736503"/>
            <a:ext cx="4022725" cy="1384995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3260725" y="6532563"/>
            <a:ext cx="2635250" cy="2762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27432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300" spc="50" dirty="0">
                <a:solidFill>
                  <a:srgbClr val="B0B7BB">
                    <a:lumMod val="75000"/>
                  </a:srgbClr>
                </a:solidFill>
                <a:latin typeface="+mn-lt"/>
                <a:ea typeface="ＭＳ Ｐゴシック" pitchFamily="34" charset="-128"/>
                <a:cs typeface="Arial"/>
              </a:rPr>
              <a:t/>
            </a:r>
            <a:br>
              <a:rPr lang="en-US" sz="600" kern="300" spc="50" dirty="0">
                <a:solidFill>
                  <a:srgbClr val="B0B7BB">
                    <a:lumMod val="75000"/>
                  </a:srgbClr>
                </a:solidFill>
                <a:latin typeface="+mn-lt"/>
                <a:ea typeface="ＭＳ Ｐゴシック" pitchFamily="34" charset="-128"/>
                <a:cs typeface="Arial"/>
              </a:rPr>
            </a:br>
            <a:r>
              <a:rPr lang="en-US" sz="600" kern="300" spc="50" dirty="0">
                <a:solidFill>
                  <a:srgbClr val="B0B7BB">
                    <a:lumMod val="75000"/>
                  </a:srgbClr>
                </a:solidFill>
                <a:latin typeface="+mn-lt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9" name="Picture 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0350" y="6381750"/>
            <a:ext cx="1019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7"/>
          <p:cNvCxnSpPr/>
          <p:nvPr/>
        </p:nvCxnSpPr>
        <p:spPr bwMode="auto">
          <a:xfrm>
            <a:off x="2620963" y="0"/>
            <a:ext cx="0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8763" y="6367463"/>
            <a:ext cx="4746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9818" y="285521"/>
            <a:ext cx="2515438" cy="584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2635256" y="399567"/>
            <a:ext cx="6047152" cy="33855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/>
          </p:nvPr>
        </p:nvSpPr>
        <p:spPr>
          <a:xfrm>
            <a:off x="457202" y="2736503"/>
            <a:ext cx="3883025" cy="1384995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4802188" y="2736503"/>
            <a:ext cx="3880221" cy="1384995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Footer_16x9_06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502400"/>
            <a:ext cx="9144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063" y="161925"/>
            <a:ext cx="2516187" cy="8318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73685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	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3048000" y="6534150"/>
            <a:ext cx="3048000" cy="27781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27432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300" spc="5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  <a:t/>
            </a:r>
            <a:br>
              <a:rPr lang="en-US" sz="600" kern="300" spc="5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</a:br>
            <a:r>
              <a:rPr lang="en-US" sz="600" kern="300" spc="5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ＭＳ Ｐゴシック" pitchFamily="34" charset="-128"/>
                <a:cs typeface="Arial"/>
              </a:rPr>
              <a:t>Copyright © 2013, SAS Institute Inc. All rights reserved.</a:t>
            </a:r>
            <a:endParaRPr lang="en-US" sz="600" kern="300" spc="5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ＭＳ Ｐゴシック" pitchFamily="34" charset="-128"/>
              <a:cs typeface="Arial"/>
            </a:endParaRPr>
          </a:p>
        </p:txBody>
      </p:sp>
      <p:pic>
        <p:nvPicPr>
          <p:cNvPr id="1030" name="Picture 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9425" y="6526213"/>
            <a:ext cx="4889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78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182563" rtl="0" fontAlgn="base">
        <a:spcBef>
          <a:spcPct val="0"/>
        </a:spcBef>
        <a:spcAft>
          <a:spcPct val="0"/>
        </a:spcAft>
        <a:defRPr sz="1600" kern="1200" cap="all">
          <a:solidFill>
            <a:srgbClr val="003B76"/>
          </a:solidFill>
          <a:latin typeface="+mj-lt"/>
          <a:ea typeface="+mj-ea"/>
          <a:cs typeface="+mj-cs"/>
        </a:defRPr>
      </a:lvl1pPr>
      <a:lvl2pPr algn="r" defTabSz="182563" rtl="0" fontAlgn="base">
        <a:spcBef>
          <a:spcPct val="0"/>
        </a:spcBef>
        <a:spcAft>
          <a:spcPct val="0"/>
        </a:spcAft>
        <a:defRPr sz="1600">
          <a:solidFill>
            <a:srgbClr val="003B76"/>
          </a:solidFill>
          <a:latin typeface="Arial Black" pitchFamily="34" charset="0"/>
        </a:defRPr>
      </a:lvl2pPr>
      <a:lvl3pPr algn="r" defTabSz="182563" rtl="0" fontAlgn="base">
        <a:spcBef>
          <a:spcPct val="0"/>
        </a:spcBef>
        <a:spcAft>
          <a:spcPct val="0"/>
        </a:spcAft>
        <a:defRPr sz="1600">
          <a:solidFill>
            <a:srgbClr val="003B76"/>
          </a:solidFill>
          <a:latin typeface="Arial Black" pitchFamily="34" charset="0"/>
        </a:defRPr>
      </a:lvl3pPr>
      <a:lvl4pPr algn="r" defTabSz="182563" rtl="0" fontAlgn="base">
        <a:spcBef>
          <a:spcPct val="0"/>
        </a:spcBef>
        <a:spcAft>
          <a:spcPct val="0"/>
        </a:spcAft>
        <a:defRPr sz="1600">
          <a:solidFill>
            <a:srgbClr val="003B76"/>
          </a:solidFill>
          <a:latin typeface="Arial Black" pitchFamily="34" charset="0"/>
        </a:defRPr>
      </a:lvl4pPr>
      <a:lvl5pPr algn="r" defTabSz="182563" rtl="0" fontAlgn="base">
        <a:spcBef>
          <a:spcPct val="0"/>
        </a:spcBef>
        <a:spcAft>
          <a:spcPct val="0"/>
        </a:spcAft>
        <a:defRPr sz="1600">
          <a:solidFill>
            <a:srgbClr val="003B76"/>
          </a:solidFill>
          <a:latin typeface="Arial Black" pitchFamily="34" charset="0"/>
        </a:defRPr>
      </a:lvl5pPr>
      <a:lvl6pPr marL="457200" algn="r" defTabSz="182563" rtl="0" fontAlgn="base">
        <a:spcBef>
          <a:spcPct val="0"/>
        </a:spcBef>
        <a:spcAft>
          <a:spcPct val="0"/>
        </a:spcAft>
        <a:defRPr sz="1600">
          <a:solidFill>
            <a:srgbClr val="003B76"/>
          </a:solidFill>
          <a:latin typeface="Arial Black" pitchFamily="34" charset="0"/>
        </a:defRPr>
      </a:lvl6pPr>
      <a:lvl7pPr marL="914400" algn="r" defTabSz="182563" rtl="0" fontAlgn="base">
        <a:spcBef>
          <a:spcPct val="0"/>
        </a:spcBef>
        <a:spcAft>
          <a:spcPct val="0"/>
        </a:spcAft>
        <a:defRPr sz="1600">
          <a:solidFill>
            <a:srgbClr val="003B76"/>
          </a:solidFill>
          <a:latin typeface="Arial Black" pitchFamily="34" charset="0"/>
        </a:defRPr>
      </a:lvl7pPr>
      <a:lvl8pPr marL="1371600" algn="r" defTabSz="182563" rtl="0" fontAlgn="base">
        <a:spcBef>
          <a:spcPct val="0"/>
        </a:spcBef>
        <a:spcAft>
          <a:spcPct val="0"/>
        </a:spcAft>
        <a:defRPr sz="1600">
          <a:solidFill>
            <a:srgbClr val="003B76"/>
          </a:solidFill>
          <a:latin typeface="Arial Black" pitchFamily="34" charset="0"/>
        </a:defRPr>
      </a:lvl8pPr>
      <a:lvl9pPr marL="1828800" algn="r" defTabSz="182563" rtl="0" fontAlgn="base">
        <a:spcBef>
          <a:spcPct val="0"/>
        </a:spcBef>
        <a:spcAft>
          <a:spcPct val="0"/>
        </a:spcAft>
        <a:defRPr sz="1600">
          <a:solidFill>
            <a:srgbClr val="003B76"/>
          </a:solidFill>
          <a:latin typeface="Arial Black" pitchFamily="34" charset="0"/>
        </a:defRPr>
      </a:lvl9pPr>
    </p:titleStyle>
    <p:bodyStyle>
      <a:lvl1pPr marL="182563" indent="-182563" algn="l" defTabSz="365125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accent2"/>
        </a:buClr>
        <a:buSzPct val="80000"/>
        <a:buFont typeface="Arial" charset="0"/>
        <a:buChar char="•"/>
        <a:defRPr kern="1200">
          <a:solidFill>
            <a:srgbClr val="2C3134"/>
          </a:solidFill>
          <a:latin typeface="+mn-lt"/>
          <a:ea typeface="+mn-ea"/>
          <a:cs typeface="+mn-cs"/>
        </a:defRPr>
      </a:lvl1pPr>
      <a:lvl2pPr marL="365125" indent="-182563" algn="l" defTabSz="365125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accent2"/>
        </a:buClr>
        <a:buSzPct val="80000"/>
        <a:buFont typeface="Arial" charset="0"/>
        <a:buChar char="•"/>
        <a:defRPr sz="1600" kern="1200">
          <a:solidFill>
            <a:srgbClr val="2C3134"/>
          </a:solidFill>
          <a:latin typeface="+mn-lt"/>
          <a:ea typeface="+mn-ea"/>
          <a:cs typeface="+mn-cs"/>
        </a:defRPr>
      </a:lvl2pPr>
      <a:lvl3pPr marL="547688" indent="-182563" algn="l" defTabSz="365125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accent2"/>
        </a:buClr>
        <a:buSzPct val="80000"/>
        <a:buFont typeface="Arial" charset="0"/>
        <a:buChar char="•"/>
        <a:defRPr sz="1400" kern="1200">
          <a:solidFill>
            <a:srgbClr val="2C3134"/>
          </a:solidFill>
          <a:latin typeface="+mn-lt"/>
          <a:ea typeface="+mn-ea"/>
          <a:cs typeface="+mn-cs"/>
        </a:defRPr>
      </a:lvl3pPr>
      <a:lvl4pPr marL="730250" indent="-182563" algn="l" defTabSz="365125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accent2"/>
        </a:buClr>
        <a:buSzPct val="80000"/>
        <a:buFont typeface="Arial" charset="0"/>
        <a:buChar char="•"/>
        <a:defRPr sz="1200" kern="1200">
          <a:solidFill>
            <a:srgbClr val="2C3134"/>
          </a:solidFill>
          <a:latin typeface="+mn-lt"/>
          <a:ea typeface="+mn-ea"/>
          <a:cs typeface="+mn-cs"/>
        </a:defRPr>
      </a:lvl4pPr>
      <a:lvl5pPr marL="901700" indent="-171450" algn="l" defTabSz="365125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accent2"/>
        </a:buClr>
        <a:buSzPct val="80000"/>
        <a:buFont typeface="Arial" charset="0"/>
        <a:buChar char="•"/>
        <a:defRPr sz="1000" kern="1200">
          <a:solidFill>
            <a:srgbClr val="2C3134"/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wmf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128963"/>
            <a:ext cx="4979988" cy="954087"/>
          </a:xfrm>
        </p:spPr>
        <p:txBody>
          <a:bodyPr/>
          <a:lstStyle/>
          <a:p>
            <a:pPr defTabSz="182880" fontAlgn="auto">
              <a:spcAft>
                <a:spcPts val="0"/>
              </a:spcAft>
              <a:defRPr/>
            </a:pPr>
            <a:r>
              <a:rPr lang="en-US" sz="2000" dirty="0"/>
              <a:t>Leverage the CDISC Data Model to Streamline Analytical Workflows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/>
              <a:t>	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1450" y="4879975"/>
            <a:ext cx="6127750" cy="1014413"/>
          </a:xfrm>
        </p:spPr>
        <p:txBody>
          <a:bodyPr rtlCol="0"/>
          <a:lstStyle/>
          <a:p>
            <a:pPr algn="l" defTabSz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Kelci J. Miclaus,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Ph.D.</a:t>
            </a:r>
          </a:p>
          <a:p>
            <a:pPr algn="l" defTabSz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Research and Development manager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l" defTabSz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JMP Life Sciences</a:t>
            </a:r>
          </a:p>
          <a:p>
            <a:pPr algn="l" defTabSz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SAS Institute, Inc.</a:t>
            </a:r>
          </a:p>
          <a:p>
            <a:pPr algn="l" defTabSz="3657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5592763"/>
            <a:ext cx="126523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85750"/>
            <a:ext cx="2516187" cy="584200"/>
          </a:xfrm>
        </p:spPr>
        <p:txBody>
          <a:bodyPr/>
          <a:lstStyle/>
          <a:p>
            <a:pPr defTabSz="18288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Patient </a:t>
            </a:r>
            <a:r>
              <a:rPr lang="en-US" dirty="0" smtClean="0">
                <a:solidFill>
                  <a:schemeClr val="accent3"/>
                </a:solidFill>
              </a:rPr>
              <a:t>Profile Tables Report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765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7950" y="982663"/>
            <a:ext cx="6351588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85750"/>
            <a:ext cx="2516187" cy="584200"/>
          </a:xfrm>
        </p:spPr>
        <p:txBody>
          <a:bodyPr/>
          <a:lstStyle/>
          <a:p>
            <a:pPr defTabSz="18288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JMP Clinical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 flipH="1">
            <a:off x="2635250" y="396875"/>
            <a:ext cx="6061075" cy="339725"/>
          </a:xfrm>
        </p:spPr>
        <p:txBody>
          <a:bodyPr rtlCol="0"/>
          <a:lstStyle/>
          <a:p>
            <a:pPr defTabSz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Auto-Generated AE Patient Narratives</a:t>
            </a:r>
            <a:endParaRPr lang="en-US" dirty="0"/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869950"/>
            <a:ext cx="75152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85750"/>
            <a:ext cx="2516187" cy="584200"/>
          </a:xfrm>
        </p:spPr>
        <p:txBody>
          <a:bodyPr/>
          <a:lstStyle/>
          <a:p>
            <a:pPr defTabSz="18288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JMP Clinical </a:t>
            </a:r>
            <a:r>
              <a:rPr lang="en-US" dirty="0" smtClean="0">
                <a:solidFill>
                  <a:schemeClr val="accent3"/>
                </a:solidFill>
              </a:rPr>
              <a:t>Signal detection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2635250" y="396875"/>
            <a:ext cx="6054725" cy="339725"/>
          </a:xfrm>
        </p:spPr>
        <p:txBody>
          <a:bodyPr rtlCol="0"/>
          <a:lstStyle/>
          <a:p>
            <a:pPr defTabSz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Safety signal detection</a:t>
            </a:r>
            <a:endParaRPr lang="en-US" dirty="0"/>
          </a:p>
        </p:txBody>
      </p:sp>
      <p:sp>
        <p:nvSpPr>
          <p:cNvPr id="29699" name="Content Placeholder 3"/>
          <p:cNvSpPr>
            <a:spLocks noGrp="1"/>
          </p:cNvSpPr>
          <p:nvPr>
            <p:ph sz="quarter" idx="11"/>
          </p:nvPr>
        </p:nvSpPr>
        <p:spPr>
          <a:xfrm>
            <a:off x="4805363" y="1355725"/>
            <a:ext cx="4252912" cy="4764088"/>
          </a:xfrm>
        </p:spPr>
        <p:txBody>
          <a:bodyPr/>
          <a:lstStyle/>
          <a:p>
            <a:r>
              <a:rPr lang="en-US" smtClean="0"/>
              <a:t>Statistically-driven volcano plots       (Jin et al. 2001, Zink et al. 2013) </a:t>
            </a:r>
          </a:p>
          <a:p>
            <a:endParaRPr lang="en-US" sz="900" smtClean="0"/>
          </a:p>
          <a:p>
            <a:r>
              <a:rPr lang="en-US" smtClean="0"/>
              <a:t>Space-constrained view of several hundred AE events</a:t>
            </a:r>
          </a:p>
          <a:p>
            <a:endParaRPr lang="en-US" sz="900" smtClean="0"/>
          </a:p>
          <a:p>
            <a:r>
              <a:rPr lang="en-US" smtClean="0"/>
              <a:t>Difference in observed AE risk vs. statistical significance</a:t>
            </a:r>
          </a:p>
          <a:p>
            <a:endParaRPr lang="en-US" sz="900" smtClean="0"/>
          </a:p>
          <a:p>
            <a:r>
              <a:rPr lang="en-US" smtClean="0"/>
              <a:t>Color illustrates direction of effect</a:t>
            </a:r>
          </a:p>
          <a:p>
            <a:endParaRPr lang="en-US" sz="900" smtClean="0"/>
          </a:p>
          <a:p>
            <a:r>
              <a:rPr lang="en-US" smtClean="0"/>
              <a:t>Bubble size reflects AE frequency</a:t>
            </a:r>
          </a:p>
          <a:p>
            <a:endParaRPr lang="en-US" sz="900" smtClean="0"/>
          </a:p>
          <a:p>
            <a:r>
              <a:rPr lang="en-US" smtClean="0"/>
              <a:t>Traditional relative risk plot (Amit et al. 2008) to display interesting signals</a:t>
            </a:r>
          </a:p>
          <a:p>
            <a:endParaRPr lang="en-US" sz="1900" smtClean="0"/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982663"/>
            <a:ext cx="431165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4652963"/>
            <a:ext cx="4311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85750"/>
            <a:ext cx="2516187" cy="584200"/>
          </a:xfrm>
        </p:spPr>
        <p:txBody>
          <a:bodyPr/>
          <a:lstStyle/>
          <a:p>
            <a:pPr defTabSz="18288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JMP Clinical </a:t>
            </a:r>
            <a:r>
              <a:rPr lang="en-US" dirty="0" smtClean="0">
                <a:solidFill>
                  <a:schemeClr val="accent3"/>
                </a:solidFill>
              </a:rPr>
              <a:t>Signal detection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635250" y="274638"/>
            <a:ext cx="6054725" cy="584200"/>
          </a:xfrm>
        </p:spPr>
        <p:txBody>
          <a:bodyPr rtlCol="0"/>
          <a:lstStyle/>
          <a:p>
            <a:pPr defTabSz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Analysis complexities addressed with JMP Clinical</a:t>
            </a:r>
            <a:endParaRPr lang="en-US" dirty="0"/>
          </a:p>
        </p:txBody>
      </p:sp>
      <p:sp>
        <p:nvSpPr>
          <p:cNvPr id="30723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158875"/>
            <a:ext cx="8232775" cy="5816600"/>
          </a:xfrm>
        </p:spPr>
        <p:txBody>
          <a:bodyPr/>
          <a:lstStyle/>
          <a:p>
            <a:r>
              <a:rPr lang="en-US" sz="2000" smtClean="0"/>
              <a:t>Abundance of endpoints (multiplicity)</a:t>
            </a:r>
          </a:p>
          <a:p>
            <a:pPr lvl="1"/>
            <a:r>
              <a:rPr lang="en-US" sz="1800" smtClean="0"/>
              <a:t>False discovery rate (FDR)  Benjamini &amp; Hochberg (1995)</a:t>
            </a:r>
          </a:p>
          <a:p>
            <a:pPr lvl="1"/>
            <a:r>
              <a:rPr lang="en-US" sz="1800" smtClean="0"/>
              <a:t>Double FDR (Mehrotra &amp; Heyse 2004, Mehrotra &amp; Adewale, 2012)</a:t>
            </a:r>
          </a:p>
          <a:p>
            <a:pPr lvl="1"/>
            <a:r>
              <a:rPr lang="en-US" sz="1800" smtClean="0"/>
              <a:t>Bayesian Hierarchical Models</a:t>
            </a:r>
          </a:p>
          <a:p>
            <a:pPr lvl="1"/>
            <a:endParaRPr lang="en-US" sz="1800" smtClean="0"/>
          </a:p>
          <a:p>
            <a:r>
              <a:rPr lang="en-US" sz="2000" smtClean="0"/>
              <a:t>Repeated/recurrent events</a:t>
            </a:r>
          </a:p>
          <a:p>
            <a:pPr lvl="1"/>
            <a:r>
              <a:rPr lang="en-US" sz="1800" smtClean="0"/>
              <a:t>Inclusion of time windows across analyses</a:t>
            </a:r>
          </a:p>
          <a:p>
            <a:pPr lvl="1"/>
            <a:endParaRPr lang="en-US" sz="1800" smtClean="0"/>
          </a:p>
          <a:p>
            <a:r>
              <a:rPr lang="en-US" sz="2000" smtClean="0"/>
              <a:t>Trial design complexity </a:t>
            </a:r>
          </a:p>
          <a:p>
            <a:pPr lvl="1"/>
            <a:r>
              <a:rPr lang="en-US" sz="1800" smtClean="0"/>
              <a:t>Crossover analysis and visualization</a:t>
            </a:r>
          </a:p>
          <a:p>
            <a:pPr lvl="1"/>
            <a:endParaRPr lang="en-US" sz="1800" smtClean="0">
              <a:latin typeface="Calibri" pitchFamily="34" charset="0"/>
            </a:endParaRPr>
          </a:p>
          <a:p>
            <a:r>
              <a:rPr lang="en-US" sz="2000" smtClean="0"/>
              <a:t>Limited population and understanding of biological underpinnings</a:t>
            </a:r>
          </a:p>
          <a:p>
            <a:pPr lvl="1"/>
            <a:r>
              <a:rPr lang="en-US" sz="1800" smtClean="0"/>
              <a:t>Cross-domain predictive models</a:t>
            </a:r>
          </a:p>
          <a:p>
            <a:pPr lvl="1"/>
            <a:r>
              <a:rPr lang="en-US" sz="1800" smtClean="0"/>
              <a:t>Subgroup analysis</a:t>
            </a:r>
          </a:p>
          <a:p>
            <a:pPr lvl="1"/>
            <a:r>
              <a:rPr lang="en-US" sz="1800" smtClean="0"/>
              <a:t>Pharmacogenomics</a:t>
            </a:r>
          </a:p>
          <a:p>
            <a:endParaRPr lang="en-US" smtClean="0">
              <a:latin typeface="Calibri" pitchFamily="34" charset="0"/>
            </a:endParaRPr>
          </a:p>
          <a:p>
            <a:pPr lvl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85750"/>
            <a:ext cx="2516187" cy="584200"/>
          </a:xfrm>
        </p:spPr>
        <p:txBody>
          <a:bodyPr/>
          <a:lstStyle/>
          <a:p>
            <a:pPr defTabSz="18288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JMP Clinical Data </a:t>
            </a:r>
            <a:r>
              <a:rPr lang="en-US" dirty="0" smtClean="0">
                <a:solidFill>
                  <a:schemeClr val="accent3"/>
                </a:solidFill>
              </a:rPr>
              <a:t>management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635250" y="396875"/>
            <a:ext cx="6054725" cy="339725"/>
          </a:xfrm>
        </p:spPr>
        <p:txBody>
          <a:bodyPr rtlCol="0"/>
          <a:lstStyle/>
          <a:p>
            <a:pPr defTabSz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Snapshot comparison analysis </a:t>
            </a:r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1747" name="Content Placeholder 3"/>
          <p:cNvSpPr>
            <a:spLocks noGrp="1"/>
          </p:cNvSpPr>
          <p:nvPr>
            <p:ph sz="quarter" idx="11"/>
          </p:nvPr>
        </p:nvSpPr>
        <p:spPr>
          <a:xfrm>
            <a:off x="392113" y="1011238"/>
            <a:ext cx="8393112" cy="1385887"/>
          </a:xfrm>
        </p:spPr>
        <p:txBody>
          <a:bodyPr/>
          <a:lstStyle/>
          <a:p>
            <a:r>
              <a:rPr lang="en-US" sz="2000" smtClean="0"/>
              <a:t> </a:t>
            </a:r>
            <a:r>
              <a:rPr lang="en-US" sz="1600" smtClean="0"/>
              <a:t>Domain Data Viewing</a:t>
            </a:r>
          </a:p>
          <a:p>
            <a:pPr lvl="1"/>
            <a:r>
              <a:rPr lang="en-US" smtClean="0"/>
              <a:t>Use of color/annotate New, Modified, and Stable</a:t>
            </a:r>
            <a:r>
              <a:rPr lang="en-US" smtClean="0">
                <a:solidFill>
                  <a:schemeClr val="tx1"/>
                </a:solidFill>
              </a:rPr>
              <a:t> records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System-generated record-level notes describe changes in variables</a:t>
            </a:r>
          </a:p>
          <a:p>
            <a:endParaRPr lang="en-US" smtClean="0"/>
          </a:p>
        </p:txBody>
      </p:sp>
      <p:pic>
        <p:nvPicPr>
          <p:cNvPr id="3174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2230438"/>
            <a:ext cx="783272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85750"/>
            <a:ext cx="2516187" cy="584200"/>
          </a:xfrm>
        </p:spPr>
        <p:txBody>
          <a:bodyPr/>
          <a:lstStyle/>
          <a:p>
            <a:pPr defTabSz="18288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JMP Clinical Data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635250" y="396875"/>
            <a:ext cx="6054725" cy="339725"/>
          </a:xfrm>
        </p:spPr>
        <p:txBody>
          <a:bodyPr rtlCol="0"/>
          <a:lstStyle/>
          <a:p>
            <a:pPr defTabSz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Snapshot comparison analysis </a:t>
            </a:r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2771" name="Content Placeholder 3"/>
          <p:cNvSpPr>
            <a:spLocks noGrp="1"/>
          </p:cNvSpPr>
          <p:nvPr>
            <p:ph sz="quarter" idx="11"/>
          </p:nvPr>
        </p:nvSpPr>
        <p:spPr>
          <a:xfrm>
            <a:off x="512763" y="1125538"/>
            <a:ext cx="8232775" cy="757237"/>
          </a:xfrm>
        </p:spPr>
        <p:txBody>
          <a:bodyPr/>
          <a:lstStyle/>
          <a:p>
            <a:r>
              <a:rPr lang="en-US" smtClean="0"/>
              <a:t>Track data/record updates and review status at subject level patient profile</a:t>
            </a:r>
          </a:p>
          <a:p>
            <a:endParaRPr lang="en-US" smtClean="0"/>
          </a:p>
        </p:txBody>
      </p:sp>
      <p:pic>
        <p:nvPicPr>
          <p:cNvPr id="3277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16075"/>
            <a:ext cx="76501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85750"/>
            <a:ext cx="2516187" cy="584200"/>
          </a:xfrm>
        </p:spPr>
        <p:txBody>
          <a:bodyPr/>
          <a:lstStyle/>
          <a:p>
            <a:pPr defTabSz="18288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JMP Clinical Data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2635250" y="396875"/>
            <a:ext cx="6054725" cy="339725"/>
          </a:xfrm>
        </p:spPr>
        <p:txBody>
          <a:bodyPr rtlCol="0"/>
          <a:lstStyle/>
          <a:p>
            <a:pPr defTabSz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Snapshot comparison analysis tools</a:t>
            </a:r>
            <a:endParaRPr lang="en-US" dirty="0"/>
          </a:p>
        </p:txBody>
      </p:sp>
      <p:sp>
        <p:nvSpPr>
          <p:cNvPr id="33795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982663"/>
            <a:ext cx="8232775" cy="1089025"/>
          </a:xfrm>
        </p:spPr>
        <p:txBody>
          <a:bodyPr/>
          <a:lstStyle/>
          <a:p>
            <a:r>
              <a:rPr lang="en-US" smtClean="0"/>
              <a:t>Use derived flags to filter analysis views to see modified/new data</a:t>
            </a:r>
          </a:p>
          <a:p>
            <a:r>
              <a:rPr lang="en-US" smtClean="0">
                <a:solidFill>
                  <a:schemeClr val="tx1"/>
                </a:solidFill>
              </a:rPr>
              <a:t>Compare distributions of new versus previous records </a:t>
            </a:r>
          </a:p>
          <a:p>
            <a:endParaRPr lang="en-US" smtClean="0"/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2"/>
          <a:srcRect b="3329"/>
          <a:stretch>
            <a:fillRect/>
          </a:stretch>
        </p:blipFill>
        <p:spPr bwMode="auto">
          <a:xfrm>
            <a:off x="1346200" y="1733550"/>
            <a:ext cx="611187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407988"/>
            <a:ext cx="2516187" cy="339725"/>
          </a:xfrm>
        </p:spPr>
        <p:txBody>
          <a:bodyPr/>
          <a:lstStyle/>
          <a:p>
            <a:pPr defTabSz="18288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</a:rPr>
              <a:t>Introduction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2635250" y="396875"/>
            <a:ext cx="6054725" cy="339725"/>
          </a:xfrm>
        </p:spPr>
        <p:txBody>
          <a:bodyPr rtlCol="0"/>
          <a:lstStyle/>
          <a:p>
            <a:pPr defTabSz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SAS Clinical Research Information Flow</a:t>
            </a:r>
            <a:endParaRPr lang="en-US" dirty="0"/>
          </a:p>
        </p:txBody>
      </p:sp>
      <p:cxnSp>
        <p:nvCxnSpPr>
          <p:cNvPr id="6" name="Straight Arrow Connector 5"/>
          <p:cNvCxnSpPr>
            <a:stCxn id="8" idx="3"/>
            <a:endCxn id="43" idx="1"/>
          </p:cNvCxnSpPr>
          <p:nvPr/>
        </p:nvCxnSpPr>
        <p:spPr>
          <a:xfrm>
            <a:off x="1287463" y="1690688"/>
            <a:ext cx="1590675" cy="1096962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493713" y="1476375"/>
            <a:ext cx="1076325" cy="650875"/>
            <a:chOff x="302109" y="677427"/>
            <a:chExt cx="1076189" cy="651852"/>
          </a:xfrm>
        </p:grpSpPr>
        <p:pic>
          <p:nvPicPr>
            <p:cNvPr id="17518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4459" y="677427"/>
              <a:ext cx="511490" cy="43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9" name="TextBox 8"/>
            <p:cNvSpPr txBox="1">
              <a:spLocks noChangeArrowheads="1"/>
            </p:cNvSpPr>
            <p:nvPr/>
          </p:nvSpPr>
          <p:spPr bwMode="auto">
            <a:xfrm>
              <a:off x="302109" y="1067669"/>
              <a:ext cx="107618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/>
                <a:t>EDC (Rave)</a:t>
              </a:r>
            </a:p>
          </p:txBody>
        </p:sp>
      </p:grpSp>
      <p:grpSp>
        <p:nvGrpSpPr>
          <p:cNvPr id="17413" name="Group 9"/>
          <p:cNvGrpSpPr>
            <a:grpSpLocks/>
          </p:cNvGrpSpPr>
          <p:nvPr/>
        </p:nvGrpSpPr>
        <p:grpSpPr bwMode="auto">
          <a:xfrm>
            <a:off x="125413" y="2371725"/>
            <a:ext cx="1741487" cy="693738"/>
            <a:chOff x="-113390" y="1348247"/>
            <a:chExt cx="1740818" cy="692557"/>
          </a:xfrm>
        </p:grpSpPr>
        <p:pic>
          <p:nvPicPr>
            <p:cNvPr id="17516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6328" y="1348247"/>
              <a:ext cx="511490" cy="43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7" name="TextBox 11"/>
            <p:cNvSpPr txBox="1">
              <a:spLocks noChangeArrowheads="1"/>
            </p:cNvSpPr>
            <p:nvPr/>
          </p:nvSpPr>
          <p:spPr bwMode="auto">
            <a:xfrm>
              <a:off x="-113390" y="1779194"/>
              <a:ext cx="174081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/>
                <a:t>EDC (Other)</a:t>
              </a:r>
            </a:p>
          </p:txBody>
        </p:sp>
      </p:grpSp>
      <p:cxnSp>
        <p:nvCxnSpPr>
          <p:cNvPr id="13" name="Straight Arrow Connector 12"/>
          <p:cNvCxnSpPr>
            <a:endCxn id="18" idx="1"/>
          </p:cNvCxnSpPr>
          <p:nvPr/>
        </p:nvCxnSpPr>
        <p:spPr>
          <a:xfrm>
            <a:off x="1296988" y="2362200"/>
            <a:ext cx="544512" cy="85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5" name="Group 13"/>
          <p:cNvGrpSpPr>
            <a:grpSpLocks/>
          </p:cNvGrpSpPr>
          <p:nvPr/>
        </p:nvGrpSpPr>
        <p:grpSpPr bwMode="auto">
          <a:xfrm>
            <a:off x="1709738" y="2251075"/>
            <a:ext cx="827087" cy="655638"/>
            <a:chOff x="1518248" y="1415282"/>
            <a:chExt cx="827811" cy="656299"/>
          </a:xfrm>
        </p:grpSpPr>
        <p:grpSp>
          <p:nvGrpSpPr>
            <p:cNvPr id="17512" name="Group 14"/>
            <p:cNvGrpSpPr>
              <a:grpSpLocks noChangeAspect="1"/>
            </p:cNvGrpSpPr>
            <p:nvPr/>
          </p:nvGrpSpPr>
          <p:grpSpPr bwMode="auto">
            <a:xfrm>
              <a:off x="1651329" y="1415282"/>
              <a:ext cx="392211" cy="311539"/>
              <a:chOff x="2782134" y="1192144"/>
              <a:chExt cx="3673475" cy="2917894"/>
            </a:xfrm>
          </p:grpSpPr>
          <p:pic>
            <p:nvPicPr>
              <p:cNvPr id="17514" name="Picture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22208" y="1192144"/>
                <a:ext cx="533401" cy="274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15" name="Picture 4" descr="Topology_LAPTOP_SAS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82134" y="1960563"/>
                <a:ext cx="3673475" cy="2149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518248" y="1656825"/>
              <a:ext cx="827811" cy="4147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+mn-lt"/>
                  <a:cs typeface="+mn-cs"/>
                </a:rPr>
                <a:t>Adapters / Interfaces</a:t>
              </a:r>
              <a:endParaRPr lang="en-US" sz="1050" dirty="0">
                <a:latin typeface="+mn-lt"/>
                <a:cs typeface="+mn-cs"/>
              </a:endParaRPr>
            </a:p>
          </p:txBody>
        </p:sp>
      </p:grpSp>
      <p:cxnSp>
        <p:nvCxnSpPr>
          <p:cNvPr id="19" name="Straight Arrow Connector 18"/>
          <p:cNvCxnSpPr>
            <a:stCxn id="17" idx="3"/>
            <a:endCxn id="43" idx="1"/>
          </p:cNvCxnSpPr>
          <p:nvPr/>
        </p:nvCxnSpPr>
        <p:spPr>
          <a:xfrm>
            <a:off x="2233613" y="2397125"/>
            <a:ext cx="644525" cy="39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7" name="Group 19"/>
          <p:cNvGrpSpPr>
            <a:grpSpLocks/>
          </p:cNvGrpSpPr>
          <p:nvPr/>
        </p:nvGrpSpPr>
        <p:grpSpPr bwMode="auto">
          <a:xfrm>
            <a:off x="320675" y="2803525"/>
            <a:ext cx="1290638" cy="615950"/>
            <a:chOff x="119818" y="2005189"/>
            <a:chExt cx="1291498" cy="615700"/>
          </a:xfrm>
        </p:grpSpPr>
        <p:pic>
          <p:nvPicPr>
            <p:cNvPr id="17510" name="Picture 2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1152" y="2005189"/>
              <a:ext cx="511490" cy="43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" name="TextBox 21"/>
            <p:cNvSpPr txBox="1">
              <a:spLocks noChangeArrowheads="1"/>
            </p:cNvSpPr>
            <p:nvPr/>
          </p:nvSpPr>
          <p:spPr bwMode="auto">
            <a:xfrm>
              <a:off x="119818" y="2359279"/>
              <a:ext cx="129149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/>
                <a:t>ePRO and others</a:t>
              </a:r>
            </a:p>
          </p:txBody>
        </p:sp>
      </p:grpSp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1303338" y="3019425"/>
            <a:ext cx="561975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3" idx="1"/>
          </p:cNvCxnSpPr>
          <p:nvPr/>
        </p:nvCxnSpPr>
        <p:spPr>
          <a:xfrm flipV="1">
            <a:off x="2259013" y="2787650"/>
            <a:ext cx="619125" cy="193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0" name="Group 24"/>
          <p:cNvGrpSpPr>
            <a:grpSpLocks/>
          </p:cNvGrpSpPr>
          <p:nvPr/>
        </p:nvGrpSpPr>
        <p:grpSpPr bwMode="auto">
          <a:xfrm>
            <a:off x="368300" y="4116388"/>
            <a:ext cx="1292225" cy="706437"/>
            <a:chOff x="168195" y="3365924"/>
            <a:chExt cx="1291498" cy="705882"/>
          </a:xfrm>
        </p:grpSpPr>
        <p:pic>
          <p:nvPicPr>
            <p:cNvPr id="26" name="Picture 5" descr="C:\Users\dahand\AppData\Local\Microsoft\Windows\Temporary Internet Files\Content.IE5\V28ZKZXP\MC900024377[1].wmf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23559" y="3365924"/>
              <a:ext cx="311012" cy="321667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17509" name="TextBox 26"/>
            <p:cNvSpPr txBox="1">
              <a:spLocks noChangeArrowheads="1"/>
            </p:cNvSpPr>
            <p:nvPr/>
          </p:nvSpPr>
          <p:spPr bwMode="auto">
            <a:xfrm>
              <a:off x="168195" y="3640919"/>
              <a:ext cx="12914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/>
                <a:t>Labs and other external sources</a:t>
              </a:r>
            </a:p>
          </p:txBody>
        </p:sp>
      </p:grpSp>
      <p:cxnSp>
        <p:nvCxnSpPr>
          <p:cNvPr id="28" name="Straight Arrow Connector 27"/>
          <p:cNvCxnSpPr>
            <a:stCxn id="26" idx="3"/>
            <a:endCxn id="31" idx="1"/>
          </p:cNvCxnSpPr>
          <p:nvPr/>
        </p:nvCxnSpPr>
        <p:spPr>
          <a:xfrm>
            <a:off x="1135063" y="4276725"/>
            <a:ext cx="6953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1" idx="3"/>
            <a:endCxn id="43" idx="1"/>
          </p:cNvCxnSpPr>
          <p:nvPr/>
        </p:nvCxnSpPr>
        <p:spPr>
          <a:xfrm flipV="1">
            <a:off x="2314575" y="2787650"/>
            <a:ext cx="563563" cy="1490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3" name="Group 29"/>
          <p:cNvGrpSpPr>
            <a:grpSpLocks/>
          </p:cNvGrpSpPr>
          <p:nvPr/>
        </p:nvGrpSpPr>
        <p:grpSpPr bwMode="auto">
          <a:xfrm>
            <a:off x="1706563" y="4140200"/>
            <a:ext cx="827087" cy="527050"/>
            <a:chOff x="1484185" y="3389581"/>
            <a:chExt cx="827811" cy="526682"/>
          </a:xfrm>
        </p:grpSpPr>
        <p:pic>
          <p:nvPicPr>
            <p:cNvPr id="31" name="Picture 8" descr="C:\Users\dahand\AppData\Local\Microsoft\Windows\Temporary Internet Files\Content.IE5\V28ZKZXP\MC900234454[1].wmf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608038" y="3389581"/>
              <a:ext cx="485100" cy="274995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484185" y="3662440"/>
              <a:ext cx="827811" cy="2538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+mn-lt"/>
                  <a:cs typeface="+mn-cs"/>
                </a:rPr>
                <a:t>Raw data</a:t>
              </a:r>
              <a:endParaRPr lang="en-US" sz="1050" dirty="0">
                <a:latin typeface="+mn-lt"/>
                <a:cs typeface="+mn-cs"/>
              </a:endParaRPr>
            </a:p>
          </p:txBody>
        </p:sp>
      </p:grpSp>
      <p:grpSp>
        <p:nvGrpSpPr>
          <p:cNvPr id="17424" name="Group 32"/>
          <p:cNvGrpSpPr>
            <a:grpSpLocks/>
          </p:cNvGrpSpPr>
          <p:nvPr/>
        </p:nvGrpSpPr>
        <p:grpSpPr bwMode="auto">
          <a:xfrm>
            <a:off x="328613" y="3381375"/>
            <a:ext cx="1292225" cy="615950"/>
            <a:chOff x="128096" y="2583622"/>
            <a:chExt cx="1291498" cy="615700"/>
          </a:xfrm>
        </p:grpSpPr>
        <p:pic>
          <p:nvPicPr>
            <p:cNvPr id="17504" name="Picture 3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430" y="2583622"/>
              <a:ext cx="511490" cy="43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05" name="TextBox 34"/>
            <p:cNvSpPr txBox="1">
              <a:spLocks noChangeArrowheads="1"/>
            </p:cNvSpPr>
            <p:nvPr/>
          </p:nvSpPr>
          <p:spPr bwMode="auto">
            <a:xfrm>
              <a:off x="128096" y="2937712"/>
              <a:ext cx="129149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/>
                <a:t>Internal systems</a:t>
              </a:r>
            </a:p>
          </p:txBody>
        </p:sp>
      </p:grpSp>
      <p:cxnSp>
        <p:nvCxnSpPr>
          <p:cNvPr id="36" name="Straight Arrow Connector 35"/>
          <p:cNvCxnSpPr>
            <a:stCxn id="34" idx="3"/>
          </p:cNvCxnSpPr>
          <p:nvPr/>
        </p:nvCxnSpPr>
        <p:spPr>
          <a:xfrm flipV="1">
            <a:off x="1311275" y="3590925"/>
            <a:ext cx="554038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3" idx="1"/>
          </p:cNvCxnSpPr>
          <p:nvPr/>
        </p:nvCxnSpPr>
        <p:spPr>
          <a:xfrm flipV="1">
            <a:off x="2259013" y="2787650"/>
            <a:ext cx="619125" cy="754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7" name="Group 37"/>
          <p:cNvGrpSpPr>
            <a:grpSpLocks/>
          </p:cNvGrpSpPr>
          <p:nvPr/>
        </p:nvGrpSpPr>
        <p:grpSpPr bwMode="auto">
          <a:xfrm>
            <a:off x="2878138" y="2103438"/>
            <a:ext cx="1498600" cy="1760537"/>
            <a:chOff x="3036231" y="1702608"/>
            <a:chExt cx="1147361" cy="1475644"/>
          </a:xfrm>
        </p:grpSpPr>
        <p:grpSp>
          <p:nvGrpSpPr>
            <p:cNvPr id="17499" name="Group 38"/>
            <p:cNvGrpSpPr>
              <a:grpSpLocks noChangeAspect="1"/>
            </p:cNvGrpSpPr>
            <p:nvPr/>
          </p:nvGrpSpPr>
          <p:grpSpPr bwMode="auto">
            <a:xfrm>
              <a:off x="3036231" y="1702608"/>
              <a:ext cx="1144002" cy="908697"/>
              <a:chOff x="2782134" y="1192144"/>
              <a:chExt cx="3673475" cy="2917894"/>
            </a:xfrm>
          </p:grpSpPr>
          <p:pic>
            <p:nvPicPr>
              <p:cNvPr id="17502" name="Picture 41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922208" y="1192144"/>
                <a:ext cx="533401" cy="274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03" name="Picture 4" descr="Topology_LAPTOP_SAS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82134" y="1960563"/>
                <a:ext cx="3673475" cy="2149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500" name="TextBox 39"/>
            <p:cNvSpPr txBox="1">
              <a:spLocks noChangeArrowheads="1"/>
            </p:cNvSpPr>
            <p:nvPr/>
          </p:nvSpPr>
          <p:spPr bwMode="auto">
            <a:xfrm>
              <a:off x="3095937" y="2533687"/>
              <a:ext cx="1087655" cy="644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/>
                <a:t>Metadata, integration and standardization management</a:t>
              </a:r>
            </a:p>
          </p:txBody>
        </p:sp>
        <p:sp>
          <p:nvSpPr>
            <p:cNvPr id="17501" name="TextBox 40"/>
            <p:cNvSpPr txBox="1">
              <a:spLocks noChangeArrowheads="1"/>
            </p:cNvSpPr>
            <p:nvPr/>
          </p:nvSpPr>
          <p:spPr bwMode="auto">
            <a:xfrm>
              <a:off x="3114719" y="2077391"/>
              <a:ext cx="99426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FFFF00"/>
                  </a:solidFill>
                </a:rPr>
                <a:t>SAS Clinical Data Integration</a:t>
              </a:r>
            </a:p>
          </p:txBody>
        </p:sp>
      </p:grpSp>
      <p:grpSp>
        <p:nvGrpSpPr>
          <p:cNvPr id="17428" name="Group 43"/>
          <p:cNvGrpSpPr>
            <a:grpSpLocks/>
          </p:cNvGrpSpPr>
          <p:nvPr/>
        </p:nvGrpSpPr>
        <p:grpSpPr bwMode="auto">
          <a:xfrm>
            <a:off x="4070350" y="1493838"/>
            <a:ext cx="1752600" cy="415925"/>
            <a:chOff x="3365682" y="992109"/>
            <a:chExt cx="1232335" cy="415498"/>
          </a:xfrm>
        </p:grpSpPr>
        <p:pic>
          <p:nvPicPr>
            <p:cNvPr id="45" name="Picture 8" descr="C:\Users\dahand\AppData\Local\Microsoft\Windows\Temporary Internet Files\Content.IE5\V28ZKZXP\MC900234454[1].wmf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365682" y="1089261"/>
              <a:ext cx="404524" cy="275568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769763" y="992109"/>
              <a:ext cx="828254" cy="415498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+mn-lt"/>
                  <a:cs typeface="+mn-cs"/>
                </a:rPr>
                <a:t>External metadata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+mn-lt"/>
                  <a:cs typeface="+mn-cs"/>
                </a:rPr>
                <a:t>(RDF, OWL, etc.)</a:t>
              </a:r>
              <a:endParaRPr lang="en-US" sz="1050" dirty="0">
                <a:latin typeface="+mn-lt"/>
                <a:cs typeface="+mn-cs"/>
              </a:endParaRPr>
            </a:p>
          </p:txBody>
        </p:sp>
      </p:grpSp>
      <p:cxnSp>
        <p:nvCxnSpPr>
          <p:cNvPr id="47" name="Straight Arrow Connector 46"/>
          <p:cNvCxnSpPr>
            <a:endCxn id="43" idx="0"/>
          </p:cNvCxnSpPr>
          <p:nvPr/>
        </p:nvCxnSpPr>
        <p:spPr>
          <a:xfrm flipH="1">
            <a:off x="3625850" y="1906588"/>
            <a:ext cx="638175" cy="48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30" name="Group 47"/>
          <p:cNvGrpSpPr>
            <a:grpSpLocks/>
          </p:cNvGrpSpPr>
          <p:nvPr/>
        </p:nvGrpSpPr>
        <p:grpSpPr bwMode="auto">
          <a:xfrm>
            <a:off x="4783138" y="2079625"/>
            <a:ext cx="1535112" cy="1577975"/>
            <a:chOff x="5213111" y="1641189"/>
            <a:chExt cx="1162524" cy="1264923"/>
          </a:xfrm>
        </p:grpSpPr>
        <p:grpSp>
          <p:nvGrpSpPr>
            <p:cNvPr id="17492" name="Group 48"/>
            <p:cNvGrpSpPr>
              <a:grpSpLocks noChangeAspect="1"/>
            </p:cNvGrpSpPr>
            <p:nvPr/>
          </p:nvGrpSpPr>
          <p:grpSpPr bwMode="auto">
            <a:xfrm>
              <a:off x="5213111" y="1641189"/>
              <a:ext cx="1144002" cy="908697"/>
              <a:chOff x="2782134" y="1192144"/>
              <a:chExt cx="3673475" cy="2917894"/>
            </a:xfrm>
          </p:grpSpPr>
          <p:pic>
            <p:nvPicPr>
              <p:cNvPr id="17495" name="Picture 51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922208" y="1192144"/>
                <a:ext cx="533401" cy="274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96" name="Picture 4" descr="Topology_LAPTOP_SAS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82134" y="1960563"/>
                <a:ext cx="3673475" cy="2149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493" name="TextBox 49"/>
            <p:cNvSpPr txBox="1">
              <a:spLocks noChangeArrowheads="1"/>
            </p:cNvSpPr>
            <p:nvPr/>
          </p:nvSpPr>
          <p:spPr bwMode="auto">
            <a:xfrm>
              <a:off x="5287980" y="1995101"/>
              <a:ext cx="9942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FFFF00"/>
                  </a:solidFill>
                </a:rPr>
                <a:t>SAS Drug Development</a:t>
              </a:r>
            </a:p>
          </p:txBody>
        </p:sp>
        <p:sp>
          <p:nvSpPr>
            <p:cNvPr id="17494" name="TextBox 50"/>
            <p:cNvSpPr txBox="1">
              <a:spLocks noChangeArrowheads="1"/>
            </p:cNvSpPr>
            <p:nvPr/>
          </p:nvSpPr>
          <p:spPr bwMode="auto">
            <a:xfrm>
              <a:off x="5287980" y="2536302"/>
              <a:ext cx="1087655" cy="369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Data and analytics platform</a:t>
              </a: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>
            <a:off x="4376738" y="2506663"/>
            <a:ext cx="5651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9" idx="2"/>
            <a:endCxn id="43" idx="0"/>
          </p:cNvCxnSpPr>
          <p:nvPr/>
        </p:nvCxnSpPr>
        <p:spPr>
          <a:xfrm>
            <a:off x="3078163" y="1906588"/>
            <a:ext cx="547687" cy="48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3" name="TextBox 55"/>
          <p:cNvSpPr txBox="1">
            <a:spLocks noChangeArrowheads="1"/>
          </p:cNvSpPr>
          <p:nvPr/>
        </p:nvSpPr>
        <p:spPr bwMode="auto">
          <a:xfrm>
            <a:off x="4352925" y="1963738"/>
            <a:ext cx="5857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SDTM</a:t>
            </a:r>
          </a:p>
          <a:p>
            <a:pPr algn="ctr"/>
            <a:r>
              <a:rPr lang="en-US" sz="900"/>
              <a:t>ADaM</a:t>
            </a:r>
          </a:p>
          <a:p>
            <a:pPr algn="ctr"/>
            <a:r>
              <a:rPr lang="en-US" sz="900"/>
              <a:t>Others</a:t>
            </a:r>
          </a:p>
        </p:txBody>
      </p:sp>
      <p:grpSp>
        <p:nvGrpSpPr>
          <p:cNvPr id="17434" name="Group 56"/>
          <p:cNvGrpSpPr>
            <a:grpSpLocks/>
          </p:cNvGrpSpPr>
          <p:nvPr/>
        </p:nvGrpSpPr>
        <p:grpSpPr bwMode="auto">
          <a:xfrm>
            <a:off x="328613" y="4906963"/>
            <a:ext cx="1292225" cy="561975"/>
            <a:chOff x="128096" y="4171702"/>
            <a:chExt cx="1291498" cy="563037"/>
          </a:xfrm>
        </p:grpSpPr>
        <p:pic>
          <p:nvPicPr>
            <p:cNvPr id="17490" name="Picture 9" descr="C:\Users\dahand\AppData\Local\Microsoft\Windows\Temporary Internet Files\Content.IE5\7H4VKJ7N\MC910215885[1].jpg"/>
            <p:cNvPicPr>
              <a:picLocks noChangeAspect="1" noChangeArrowheads="1"/>
            </p:cNvPicPr>
            <p:nvPr/>
          </p:nvPicPr>
          <p:blipFill>
            <a:blip r:embed="rId9"/>
            <a:srcRect t="11555" r="47906" b="28307"/>
            <a:stretch>
              <a:fillRect/>
            </a:stretch>
          </p:blipFill>
          <p:spPr bwMode="auto">
            <a:xfrm>
              <a:off x="531192" y="4171702"/>
              <a:ext cx="436667" cy="315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91" name="TextBox 58"/>
            <p:cNvSpPr txBox="1">
              <a:spLocks noChangeArrowheads="1"/>
            </p:cNvSpPr>
            <p:nvPr/>
          </p:nvSpPr>
          <p:spPr bwMode="auto">
            <a:xfrm>
              <a:off x="128096" y="4473129"/>
              <a:ext cx="129149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/>
                <a:t>Real-world data</a:t>
              </a:r>
            </a:p>
          </p:txBody>
        </p:sp>
      </p:grpSp>
      <p:grpSp>
        <p:nvGrpSpPr>
          <p:cNvPr id="17435" name="Group 59"/>
          <p:cNvGrpSpPr>
            <a:grpSpLocks/>
          </p:cNvGrpSpPr>
          <p:nvPr/>
        </p:nvGrpSpPr>
        <p:grpSpPr bwMode="auto">
          <a:xfrm>
            <a:off x="1706563" y="4930775"/>
            <a:ext cx="827087" cy="527050"/>
            <a:chOff x="1565750" y="4077359"/>
            <a:chExt cx="827811" cy="526682"/>
          </a:xfrm>
        </p:grpSpPr>
        <p:pic>
          <p:nvPicPr>
            <p:cNvPr id="61" name="Picture 8" descr="C:\Users\dahand\AppData\Local\Microsoft\Windows\Temporary Internet Files\Content.IE5\V28ZKZXP\MC900234454[1].wmf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689603" y="4077359"/>
              <a:ext cx="485100" cy="274995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1565750" y="4350218"/>
              <a:ext cx="827811" cy="2538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+mn-lt"/>
                  <a:cs typeface="+mn-cs"/>
                </a:rPr>
                <a:t>Raw data</a:t>
              </a:r>
              <a:endParaRPr lang="en-US" sz="1050" dirty="0">
                <a:latin typeface="+mn-lt"/>
                <a:cs typeface="+mn-cs"/>
              </a:endParaRPr>
            </a:p>
          </p:txBody>
        </p:sp>
      </p:grpSp>
      <p:cxnSp>
        <p:nvCxnSpPr>
          <p:cNvPr id="63" name="Straight Arrow Connector 62"/>
          <p:cNvCxnSpPr>
            <a:stCxn id="58" idx="3"/>
            <a:endCxn id="61" idx="1"/>
          </p:cNvCxnSpPr>
          <p:nvPr/>
        </p:nvCxnSpPr>
        <p:spPr>
          <a:xfrm>
            <a:off x="1168400" y="5064125"/>
            <a:ext cx="661988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3"/>
            <a:endCxn id="43" idx="1"/>
          </p:cNvCxnSpPr>
          <p:nvPr/>
        </p:nvCxnSpPr>
        <p:spPr>
          <a:xfrm flipV="1">
            <a:off x="2314575" y="2787650"/>
            <a:ext cx="563563" cy="2281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8" name="TextBox 64"/>
          <p:cNvSpPr txBox="1">
            <a:spLocks noChangeArrowheads="1"/>
          </p:cNvSpPr>
          <p:nvPr/>
        </p:nvSpPr>
        <p:spPr bwMode="auto">
          <a:xfrm>
            <a:off x="4314825" y="2795588"/>
            <a:ext cx="7175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sz="900"/>
              <a:t>Metadata</a:t>
            </a:r>
          </a:p>
        </p:txBody>
      </p:sp>
      <p:grpSp>
        <p:nvGrpSpPr>
          <p:cNvPr id="17439" name="Group 65"/>
          <p:cNvGrpSpPr>
            <a:grpSpLocks/>
          </p:cNvGrpSpPr>
          <p:nvPr/>
        </p:nvGrpSpPr>
        <p:grpSpPr bwMode="auto">
          <a:xfrm>
            <a:off x="6796088" y="1590675"/>
            <a:ext cx="987425" cy="654050"/>
            <a:chOff x="6595246" y="792674"/>
            <a:chExt cx="987767" cy="653405"/>
          </a:xfrm>
        </p:grpSpPr>
        <p:pic>
          <p:nvPicPr>
            <p:cNvPr id="67" name="Picture 8" descr="C:\Users\dahand\AppData\Local\Microsoft\Windows\Temporary Internet Files\Content.IE5\V28ZKZXP\MC900234454[1].wmf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793322" y="792674"/>
              <a:ext cx="485100" cy="274995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6595246" y="1030564"/>
              <a:ext cx="987767" cy="415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+mn-lt"/>
                  <a:cs typeface="+mn-cs"/>
                </a:rPr>
                <a:t>Submission data sets</a:t>
              </a:r>
              <a:endParaRPr lang="en-US" sz="1050" dirty="0">
                <a:latin typeface="+mn-lt"/>
                <a:cs typeface="+mn-cs"/>
              </a:endParaRPr>
            </a:p>
          </p:txBody>
        </p:sp>
      </p:grpSp>
      <p:grpSp>
        <p:nvGrpSpPr>
          <p:cNvPr id="17440" name="Group 68"/>
          <p:cNvGrpSpPr>
            <a:grpSpLocks/>
          </p:cNvGrpSpPr>
          <p:nvPr/>
        </p:nvGrpSpPr>
        <p:grpSpPr bwMode="auto">
          <a:xfrm>
            <a:off x="7275513" y="2216150"/>
            <a:ext cx="1322387" cy="750888"/>
            <a:chOff x="7123605" y="1521057"/>
            <a:chExt cx="1322694" cy="751032"/>
          </a:xfrm>
        </p:grpSpPr>
        <p:pic>
          <p:nvPicPr>
            <p:cNvPr id="70" name="Picture 10" descr="C:\Users\dahand\AppData\Local\Microsoft\Windows\Temporary Internet Files\Content.IE5\V28ZKZXP\MC900441458[1]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123605" y="1521057"/>
              <a:ext cx="695167" cy="695167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71" name="Picture 11" descr="C:\Users\dahand\AppData\Local\Microsoft\Windows\Temporary Internet Files\Content.IE5\21PBPC9L\MC900012878[1].wmf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688263" y="1583605"/>
              <a:ext cx="540629" cy="365937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72" name="TextBox 71"/>
            <p:cNvSpPr txBox="1"/>
            <p:nvPr/>
          </p:nvSpPr>
          <p:spPr>
            <a:xfrm>
              <a:off x="7277628" y="1856084"/>
              <a:ext cx="1168671" cy="4160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+mn-lt"/>
                  <a:cs typeface="+mn-cs"/>
                </a:rPr>
                <a:t>Tables, figures and listings</a:t>
              </a:r>
              <a:endParaRPr lang="en-US" sz="1050" dirty="0">
                <a:latin typeface="+mn-lt"/>
                <a:cs typeface="+mn-cs"/>
              </a:endParaRPr>
            </a:p>
          </p:txBody>
        </p:sp>
      </p:grpSp>
      <p:grpSp>
        <p:nvGrpSpPr>
          <p:cNvPr id="17441" name="Group 72"/>
          <p:cNvGrpSpPr>
            <a:grpSpLocks/>
          </p:cNvGrpSpPr>
          <p:nvPr/>
        </p:nvGrpSpPr>
        <p:grpSpPr bwMode="auto">
          <a:xfrm>
            <a:off x="7783513" y="3036888"/>
            <a:ext cx="822325" cy="1093787"/>
            <a:chOff x="7583013" y="2238631"/>
            <a:chExt cx="822352" cy="1093569"/>
          </a:xfrm>
        </p:grpSpPr>
        <p:pic>
          <p:nvPicPr>
            <p:cNvPr id="74" name="Picture 12" descr="C:\Users\dahand\AppData\Local\Microsoft\Windows\Temporary Internet Files\Content.IE5\7H4VKJ7N\MC900290890[1].wmf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583013" y="2238631"/>
              <a:ext cx="822352" cy="718839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7583013" y="2916358"/>
              <a:ext cx="789013" cy="4158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+mn-lt"/>
                  <a:cs typeface="+mn-cs"/>
                </a:rPr>
                <a:t>Pooled analyses</a:t>
              </a:r>
              <a:endParaRPr lang="en-US" sz="1050" dirty="0">
                <a:latin typeface="+mn-lt"/>
                <a:cs typeface="+mn-cs"/>
              </a:endParaRPr>
            </a:p>
          </p:txBody>
        </p:sp>
      </p:grpSp>
      <p:grpSp>
        <p:nvGrpSpPr>
          <p:cNvPr id="17442" name="Group 75"/>
          <p:cNvGrpSpPr>
            <a:grpSpLocks/>
          </p:cNvGrpSpPr>
          <p:nvPr/>
        </p:nvGrpSpPr>
        <p:grpSpPr bwMode="auto">
          <a:xfrm>
            <a:off x="3895725" y="3910013"/>
            <a:ext cx="1965325" cy="1654175"/>
            <a:chOff x="3054145" y="3093271"/>
            <a:chExt cx="1965060" cy="1653161"/>
          </a:xfrm>
        </p:grpSpPr>
        <p:pic>
          <p:nvPicPr>
            <p:cNvPr id="17478" name="Picture 76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flipH="1">
              <a:off x="3411189" y="3093271"/>
              <a:ext cx="1280371" cy="108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79" name="TextBox 77"/>
            <p:cNvSpPr txBox="1">
              <a:spLocks noChangeArrowheads="1"/>
            </p:cNvSpPr>
            <p:nvPr/>
          </p:nvSpPr>
          <p:spPr bwMode="auto">
            <a:xfrm>
              <a:off x="3054145" y="4100101"/>
              <a:ext cx="196506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Patient Profiles/ Medical Review/RBM </a:t>
              </a:r>
            </a:p>
            <a:p>
              <a:pPr algn="ctr"/>
              <a:r>
                <a:rPr lang="en-US" sz="1200"/>
                <a:t>CDISC</a:t>
              </a:r>
            </a:p>
          </p:txBody>
        </p:sp>
        <p:sp>
          <p:nvSpPr>
            <p:cNvPr id="17480" name="TextBox 78"/>
            <p:cNvSpPr txBox="1">
              <a:spLocks noChangeArrowheads="1"/>
            </p:cNvSpPr>
            <p:nvPr/>
          </p:nvSpPr>
          <p:spPr bwMode="auto">
            <a:xfrm>
              <a:off x="3760241" y="3635607"/>
              <a:ext cx="9942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002060"/>
                  </a:solidFill>
                </a:rPr>
                <a:t>JMP</a:t>
              </a:r>
            </a:p>
            <a:p>
              <a:pPr algn="ctr"/>
              <a:r>
                <a:rPr lang="en-US" sz="1000" b="1">
                  <a:solidFill>
                    <a:srgbClr val="002060"/>
                  </a:solidFill>
                </a:rPr>
                <a:t> Clinical</a:t>
              </a:r>
            </a:p>
          </p:txBody>
        </p:sp>
      </p:grpSp>
      <p:grpSp>
        <p:nvGrpSpPr>
          <p:cNvPr id="17443" name="Group 79"/>
          <p:cNvGrpSpPr>
            <a:grpSpLocks/>
          </p:cNvGrpSpPr>
          <p:nvPr/>
        </p:nvGrpSpPr>
        <p:grpSpPr bwMode="auto">
          <a:xfrm>
            <a:off x="5759450" y="3881438"/>
            <a:ext cx="1473200" cy="1481137"/>
            <a:chOff x="4825551" y="3096651"/>
            <a:chExt cx="1473481" cy="1481616"/>
          </a:xfrm>
        </p:grpSpPr>
        <p:pic>
          <p:nvPicPr>
            <p:cNvPr id="17475" name="Picture 80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926507" y="3096651"/>
              <a:ext cx="1280371" cy="108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76" name="TextBox 81"/>
            <p:cNvSpPr txBox="1">
              <a:spLocks noChangeArrowheads="1"/>
            </p:cNvSpPr>
            <p:nvPr/>
          </p:nvSpPr>
          <p:spPr bwMode="auto">
            <a:xfrm>
              <a:off x="4947952" y="3564318"/>
              <a:ext cx="82387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002060"/>
                  </a:solidFill>
                </a:rPr>
                <a:t>SAS Visual Analytics</a:t>
              </a:r>
            </a:p>
          </p:txBody>
        </p:sp>
        <p:sp>
          <p:nvSpPr>
            <p:cNvPr id="17477" name="TextBox 82"/>
            <p:cNvSpPr txBox="1">
              <a:spLocks noChangeArrowheads="1"/>
            </p:cNvSpPr>
            <p:nvPr/>
          </p:nvSpPr>
          <p:spPr bwMode="auto">
            <a:xfrm>
              <a:off x="4825551" y="4116602"/>
              <a:ext cx="14734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Exploration across and beyond trials</a:t>
              </a:r>
            </a:p>
          </p:txBody>
        </p:sp>
      </p:grpSp>
      <p:grpSp>
        <p:nvGrpSpPr>
          <p:cNvPr id="17444" name="Group 83"/>
          <p:cNvGrpSpPr>
            <a:grpSpLocks/>
          </p:cNvGrpSpPr>
          <p:nvPr/>
        </p:nvGrpSpPr>
        <p:grpSpPr bwMode="auto">
          <a:xfrm>
            <a:off x="7362825" y="4152900"/>
            <a:ext cx="1116013" cy="982663"/>
            <a:chOff x="7161819" y="3354810"/>
            <a:chExt cx="1116687" cy="982638"/>
          </a:xfrm>
        </p:grpSpPr>
        <p:grpSp>
          <p:nvGrpSpPr>
            <p:cNvPr id="17469" name="Group 84"/>
            <p:cNvGrpSpPr>
              <a:grpSpLocks/>
            </p:cNvGrpSpPr>
            <p:nvPr/>
          </p:nvGrpSpPr>
          <p:grpSpPr bwMode="auto">
            <a:xfrm>
              <a:off x="7161819" y="3354810"/>
              <a:ext cx="1116687" cy="605413"/>
              <a:chOff x="7161819" y="3354810"/>
              <a:chExt cx="1116687" cy="605413"/>
            </a:xfrm>
          </p:grpSpPr>
          <p:pic>
            <p:nvPicPr>
              <p:cNvPr id="17471" name="Picture 13" descr="C:\Users\dahand\AppData\Local\Microsoft\Windows\Temporary Internet Files\Content.IE5\DSE8KIS7\MC900036334[1].wmf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7161819" y="3420345"/>
                <a:ext cx="629316" cy="399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72" name="Picture 87"/>
              <p:cNvPicPr>
                <a:picLocks noChangeAspect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7430822" y="3354810"/>
                <a:ext cx="639855" cy="539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73" name="Picture 88"/>
              <p:cNvPicPr>
                <a:picLocks noChangeAspect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7539425" y="3394637"/>
                <a:ext cx="639855" cy="539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74" name="Picture 89"/>
              <p:cNvPicPr>
                <a:picLocks noChangeAspect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7638651" y="3420345"/>
                <a:ext cx="639855" cy="539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6" name="TextBox 85"/>
            <p:cNvSpPr txBox="1"/>
            <p:nvPr/>
          </p:nvSpPr>
          <p:spPr>
            <a:xfrm>
              <a:off x="7204708" y="3921534"/>
              <a:ext cx="1073798" cy="4159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+mn-lt"/>
                  <a:cs typeface="+mn-cs"/>
                </a:rPr>
                <a:t>Transparency initiatives</a:t>
              </a:r>
              <a:endParaRPr lang="en-US" sz="1050" dirty="0">
                <a:latin typeface="+mn-lt"/>
                <a:cs typeface="+mn-cs"/>
              </a:endParaRPr>
            </a:p>
          </p:txBody>
        </p:sp>
      </p:grpSp>
      <p:cxnSp>
        <p:nvCxnSpPr>
          <p:cNvPr id="91" name="Straight Arrow Connector 90"/>
          <p:cNvCxnSpPr>
            <a:stCxn id="52" idx="3"/>
            <a:endCxn id="68" idx="1"/>
          </p:cNvCxnSpPr>
          <p:nvPr/>
        </p:nvCxnSpPr>
        <p:spPr>
          <a:xfrm flipV="1">
            <a:off x="6292850" y="2036763"/>
            <a:ext cx="503238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2" idx="3"/>
            <a:endCxn id="70" idx="1"/>
          </p:cNvCxnSpPr>
          <p:nvPr/>
        </p:nvCxnSpPr>
        <p:spPr>
          <a:xfrm flipV="1">
            <a:off x="6292850" y="2563813"/>
            <a:ext cx="982663" cy="49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74" idx="1"/>
          </p:cNvCxnSpPr>
          <p:nvPr/>
        </p:nvCxnSpPr>
        <p:spPr>
          <a:xfrm>
            <a:off x="6292850" y="2613025"/>
            <a:ext cx="1490663" cy="782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52" idx="3"/>
          </p:cNvCxnSpPr>
          <p:nvPr/>
        </p:nvCxnSpPr>
        <p:spPr>
          <a:xfrm>
            <a:off x="6292850" y="2613025"/>
            <a:ext cx="1490663" cy="1539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921375" y="3603625"/>
            <a:ext cx="225425" cy="744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5118100" y="3630613"/>
            <a:ext cx="211138" cy="76041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379913" y="2773363"/>
            <a:ext cx="5651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52" name="Group 97"/>
          <p:cNvGrpSpPr>
            <a:grpSpLocks/>
          </p:cNvGrpSpPr>
          <p:nvPr/>
        </p:nvGrpSpPr>
        <p:grpSpPr bwMode="auto">
          <a:xfrm>
            <a:off x="1709738" y="2828925"/>
            <a:ext cx="827087" cy="657225"/>
            <a:chOff x="1518248" y="1415282"/>
            <a:chExt cx="827811" cy="656299"/>
          </a:xfrm>
        </p:grpSpPr>
        <p:grpSp>
          <p:nvGrpSpPr>
            <p:cNvPr id="17465" name="Group 98"/>
            <p:cNvGrpSpPr>
              <a:grpSpLocks noChangeAspect="1"/>
            </p:cNvGrpSpPr>
            <p:nvPr/>
          </p:nvGrpSpPr>
          <p:grpSpPr bwMode="auto">
            <a:xfrm>
              <a:off x="1651329" y="1415282"/>
              <a:ext cx="392211" cy="311539"/>
              <a:chOff x="2782134" y="1192144"/>
              <a:chExt cx="3673475" cy="2917894"/>
            </a:xfrm>
          </p:grpSpPr>
          <p:pic>
            <p:nvPicPr>
              <p:cNvPr id="17467" name="Picture 100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22208" y="1192144"/>
                <a:ext cx="533401" cy="274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68" name="Picture 4" descr="Topology_LAPTOP_SAS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82134" y="1960563"/>
                <a:ext cx="3673475" cy="2149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0" name="TextBox 99"/>
            <p:cNvSpPr txBox="1"/>
            <p:nvPr/>
          </p:nvSpPr>
          <p:spPr>
            <a:xfrm>
              <a:off x="1518248" y="1656242"/>
              <a:ext cx="827811" cy="4153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+mn-lt"/>
                  <a:cs typeface="+mn-cs"/>
                </a:rPr>
                <a:t>Adapters / Interfaces</a:t>
              </a:r>
              <a:endParaRPr lang="en-US" sz="1050" dirty="0">
                <a:latin typeface="+mn-lt"/>
                <a:cs typeface="+mn-cs"/>
              </a:endParaRPr>
            </a:p>
          </p:txBody>
        </p:sp>
      </p:grpSp>
      <p:grpSp>
        <p:nvGrpSpPr>
          <p:cNvPr id="17453" name="Group 102"/>
          <p:cNvGrpSpPr>
            <a:grpSpLocks/>
          </p:cNvGrpSpPr>
          <p:nvPr/>
        </p:nvGrpSpPr>
        <p:grpSpPr bwMode="auto">
          <a:xfrm>
            <a:off x="1709738" y="3427413"/>
            <a:ext cx="827087" cy="655637"/>
            <a:chOff x="1518248" y="1415282"/>
            <a:chExt cx="827811" cy="656299"/>
          </a:xfrm>
        </p:grpSpPr>
        <p:grpSp>
          <p:nvGrpSpPr>
            <p:cNvPr id="17461" name="Group 103"/>
            <p:cNvGrpSpPr>
              <a:grpSpLocks noChangeAspect="1"/>
            </p:cNvGrpSpPr>
            <p:nvPr/>
          </p:nvGrpSpPr>
          <p:grpSpPr bwMode="auto">
            <a:xfrm>
              <a:off x="1651329" y="1415282"/>
              <a:ext cx="392211" cy="311539"/>
              <a:chOff x="2782134" y="1192144"/>
              <a:chExt cx="3673475" cy="2917894"/>
            </a:xfrm>
          </p:grpSpPr>
          <p:pic>
            <p:nvPicPr>
              <p:cNvPr id="17463" name="Picture 10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22208" y="1192144"/>
                <a:ext cx="533401" cy="274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64" name="Picture 4" descr="Topology_LAPTOP_SAS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82134" y="1960563"/>
                <a:ext cx="3673475" cy="2149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5" name="TextBox 104"/>
            <p:cNvSpPr txBox="1"/>
            <p:nvPr/>
          </p:nvSpPr>
          <p:spPr>
            <a:xfrm>
              <a:off x="1518248" y="1656826"/>
              <a:ext cx="827811" cy="4147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+mn-lt"/>
                  <a:cs typeface="+mn-cs"/>
                </a:rPr>
                <a:t>Adapters / Interfaces</a:t>
              </a:r>
              <a:endParaRPr lang="en-US" sz="1050" dirty="0">
                <a:latin typeface="+mn-lt"/>
                <a:cs typeface="+mn-cs"/>
              </a:endParaRPr>
            </a:p>
          </p:txBody>
        </p:sp>
      </p:grpSp>
      <p:grpSp>
        <p:nvGrpSpPr>
          <p:cNvPr id="17454" name="Group 107"/>
          <p:cNvGrpSpPr>
            <a:grpSpLocks/>
          </p:cNvGrpSpPr>
          <p:nvPr/>
        </p:nvGrpSpPr>
        <p:grpSpPr bwMode="auto">
          <a:xfrm>
            <a:off x="1966913" y="1476375"/>
            <a:ext cx="1366837" cy="576263"/>
            <a:chOff x="4710515" y="916677"/>
            <a:chExt cx="1367668" cy="577081"/>
          </a:xfrm>
        </p:grpSpPr>
        <p:pic>
          <p:nvPicPr>
            <p:cNvPr id="17459" name="Picture 10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66693" y="916677"/>
              <a:ext cx="511490" cy="43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TextBox 109"/>
            <p:cNvSpPr txBox="1"/>
            <p:nvPr/>
          </p:nvSpPr>
          <p:spPr>
            <a:xfrm>
              <a:off x="4710515" y="916677"/>
              <a:ext cx="1076979" cy="5770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+mn-lt"/>
                  <a:cs typeface="+mn-cs"/>
                </a:rPr>
                <a:t>Dictionary coding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+mn-lt"/>
                  <a:cs typeface="+mn-cs"/>
                </a:rPr>
                <a:t>(TMS)</a:t>
              </a:r>
              <a:endParaRPr lang="en-US" sz="1050" dirty="0">
                <a:latin typeface="+mn-lt"/>
                <a:cs typeface="+mn-cs"/>
              </a:endParaRPr>
            </a:p>
          </p:txBody>
        </p:sp>
      </p:grpSp>
      <p:sp>
        <p:nvSpPr>
          <p:cNvPr id="111" name="Oval 110"/>
          <p:cNvSpPr/>
          <p:nvPr/>
        </p:nvSpPr>
        <p:spPr>
          <a:xfrm>
            <a:off x="3944938" y="3813175"/>
            <a:ext cx="1858962" cy="18002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4179888" y="3813175"/>
            <a:ext cx="328612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5432425" y="4605338"/>
            <a:ext cx="51752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58" name="Picture 11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25975" y="5564188"/>
            <a:ext cx="7239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407988"/>
            <a:ext cx="2516187" cy="339725"/>
          </a:xfrm>
        </p:spPr>
        <p:txBody>
          <a:bodyPr/>
          <a:lstStyle/>
          <a:p>
            <a:pPr defTabSz="18288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JMP Clinical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2635250" y="396875"/>
            <a:ext cx="6054725" cy="339725"/>
          </a:xfrm>
        </p:spPr>
        <p:txBody>
          <a:bodyPr rtlCol="0"/>
          <a:lstStyle/>
          <a:p>
            <a:pPr defTabSz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Leveraging CDISC in analytical workflows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41338" y="1195388"/>
            <a:ext cx="8232775" cy="5373687"/>
          </a:xfrm>
        </p:spPr>
        <p:txBody>
          <a:bodyPr rtlCol="0"/>
          <a:lstStyle/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Integrated solution of JMP and SAS platforms</a:t>
            </a:r>
          </a:p>
          <a:p>
            <a:pPr marL="0" indent="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All analyses built on SDTM/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ADaM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standards.</a:t>
            </a:r>
          </a:p>
          <a:p>
            <a:pPr marL="0" indent="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Build Clinical Reviews for variety of consumers: </a:t>
            </a:r>
          </a:p>
          <a:p>
            <a:pPr marL="365760" lvl="1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Medical Monitoring</a:t>
            </a:r>
          </a:p>
          <a:p>
            <a:pPr marL="365760" lvl="1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Signal Detection  </a:t>
            </a:r>
          </a:p>
          <a:p>
            <a:pPr marL="365760" lvl="1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Data Quality and Fraud Detection</a:t>
            </a:r>
          </a:p>
          <a:p>
            <a:pPr marL="365760" lvl="1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Risk Based Monitoring</a:t>
            </a:r>
          </a:p>
          <a:p>
            <a:pPr marL="182880" lvl="1" indent="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Patient Profiles and auto-generated Adverse Event Narratives</a:t>
            </a:r>
          </a:p>
          <a:p>
            <a:pPr marL="0" indent="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Open system of SAS programming macros to allow for consumer customization</a:t>
            </a:r>
          </a:p>
          <a:p>
            <a:pPr marL="182880" lvl="1" indent="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407988"/>
            <a:ext cx="2516187" cy="339725"/>
          </a:xfrm>
        </p:spPr>
        <p:txBody>
          <a:bodyPr/>
          <a:lstStyle/>
          <a:p>
            <a:pPr defTabSz="18288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</a:rPr>
              <a:t>JMP Clinical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2635250" y="396875"/>
            <a:ext cx="6054725" cy="339725"/>
          </a:xfrm>
        </p:spPr>
        <p:txBody>
          <a:bodyPr rtlCol="0"/>
          <a:lstStyle/>
          <a:p>
            <a:pPr defTabSz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Solution provides…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19088" y="1316038"/>
            <a:ext cx="8232775" cy="3416300"/>
          </a:xfrm>
        </p:spPr>
        <p:txBody>
          <a:bodyPr rtlCol="0"/>
          <a:lstStyle/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Statistically-driven, dynamic data visualization that is key to efficient clinical review </a:t>
            </a:r>
          </a:p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Data standards support for streamlined/standardized analyses that enable clinicians, data monitors, data managers, and statisticians</a:t>
            </a:r>
          </a:p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Tools for snapshot comparison accelerate reviews</a:t>
            </a:r>
          </a:p>
          <a:p>
            <a:pPr marL="0" indent="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Integrations with broader SAS solutions (Metadata Server, CDI, SDD)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85750"/>
            <a:ext cx="2516187" cy="584200"/>
          </a:xfrm>
        </p:spPr>
        <p:txBody>
          <a:bodyPr/>
          <a:lstStyle/>
          <a:p>
            <a:pPr defTabSz="18288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</a:rPr>
              <a:t>JMP Clinical Data management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2635250" y="396875"/>
            <a:ext cx="6054725" cy="339725"/>
          </a:xfrm>
        </p:spPr>
        <p:txBody>
          <a:bodyPr rtlCol="0"/>
          <a:lstStyle/>
          <a:p>
            <a:pPr defTabSz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Efficient reviews through snapshot comparison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628775"/>
            <a:ext cx="8232775" cy="3600450"/>
          </a:xfrm>
        </p:spPr>
        <p:txBody>
          <a:bodyPr rtlCol="0"/>
          <a:lstStyle/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Comparisons between current and previous data </a:t>
            </a:r>
            <a:r>
              <a:rPr lang="en-US" sz="2000" dirty="0" smtClean="0">
                <a:solidFill>
                  <a:schemeClr val="tx1"/>
                </a:solidFill>
              </a:rPr>
              <a:t>snapshot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accelerate clinical review to avoid redundant work effort</a:t>
            </a:r>
          </a:p>
          <a:p>
            <a:pPr marL="182880" lvl="1" indent="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Keys allow record-level and subject-level categorization to flag new and updated data</a:t>
            </a:r>
          </a:p>
          <a:p>
            <a:pPr marL="365760" lvl="1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Record-level: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New, Modified, Stable, Dropped, Non-Unique (Duplicate)</a:t>
            </a:r>
          </a:p>
          <a:p>
            <a:pPr marL="365760" lvl="1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Subject-level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New </a:t>
            </a:r>
            <a:r>
              <a:rPr lang="en-US" dirty="0" smtClean="0">
                <a:solidFill>
                  <a:schemeClr val="tx1"/>
                </a:solidFill>
              </a:rPr>
              <a:t>Records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Modified </a:t>
            </a:r>
            <a:r>
              <a:rPr lang="en-US" dirty="0">
                <a:solidFill>
                  <a:schemeClr val="tx1"/>
                </a:solidFill>
              </a:rPr>
              <a:t>Records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Stable, Introduced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Keys are system-defined based on CDISC Key recommendation or user-generated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407988"/>
            <a:ext cx="2516187" cy="339725"/>
          </a:xfrm>
        </p:spPr>
        <p:txBody>
          <a:bodyPr/>
          <a:lstStyle/>
          <a:p>
            <a:pPr defTabSz="18288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</a:rPr>
              <a:t>JMP Clinical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2635250" y="396875"/>
            <a:ext cx="6054725" cy="339725"/>
          </a:xfrm>
        </p:spPr>
        <p:txBody>
          <a:bodyPr rtlCol="0"/>
          <a:lstStyle/>
          <a:p>
            <a:pPr defTabSz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Integration with SAS Drug Development (SDD)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487488"/>
            <a:ext cx="8232775" cy="3195637"/>
          </a:xfrm>
        </p:spPr>
        <p:txBody>
          <a:bodyPr rtlCol="0"/>
          <a:lstStyle/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Enable JMP Clinical users to access study data stored in SDD</a:t>
            </a:r>
          </a:p>
          <a:p>
            <a:pPr marL="365760" lvl="1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No web login or drive-mapping required</a:t>
            </a:r>
          </a:p>
          <a:p>
            <a:pPr marL="365760" lvl="1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Snapshot of most current version of files in SDD</a:t>
            </a:r>
          </a:p>
          <a:p>
            <a:pPr marL="365760" lvl="1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Future version will enable users to select “as-of” date</a:t>
            </a:r>
          </a:p>
          <a:p>
            <a:pPr marL="365760" lvl="1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Supports SDD 3.x </a:t>
            </a:r>
          </a:p>
          <a:p>
            <a:pPr marL="365760" lvl="1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future version of integration to support 4.x</a:t>
            </a:r>
          </a:p>
          <a:p>
            <a:pPr marL="182880" lvl="1" indent="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0688" y="4668838"/>
            <a:ext cx="24098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407988"/>
            <a:ext cx="2516187" cy="339725"/>
          </a:xfrm>
        </p:spPr>
        <p:txBody>
          <a:bodyPr/>
          <a:lstStyle/>
          <a:p>
            <a:pPr defTabSz="18288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</a:rPr>
              <a:t>JMP Clinical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2635250" y="396875"/>
            <a:ext cx="6054725" cy="339725"/>
          </a:xfrm>
        </p:spPr>
        <p:txBody>
          <a:bodyPr rtlCol="0"/>
          <a:lstStyle/>
          <a:p>
            <a:pPr defTabSz="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Leveraging the Standards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1000" y="949325"/>
            <a:ext cx="8232775" cy="2492375"/>
          </a:xfrm>
        </p:spPr>
        <p:txBody>
          <a:bodyPr rtlCol="0"/>
          <a:lstStyle/>
          <a:p>
            <a:pPr marL="182880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CDISC variable usage architecture:</a:t>
            </a:r>
          </a:p>
          <a:p>
            <a:pPr marL="365760" lvl="1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all SDTM/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ADaM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variable usage (required and optional) in analysis reports</a:t>
            </a:r>
          </a:p>
          <a:p>
            <a:pPr marL="182880" lvl="1" indent="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1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variable specifications with pre-/post- study data tables and reports, variable narratives, and in analysis report dialogs</a:t>
            </a:r>
          </a:p>
          <a:p>
            <a:pPr marL="182880" lvl="1" indent="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1" indent="-182880" defTabSz="3657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algorithmic logic to restrict availability of analysis reports for studies based on variable requirements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55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19500"/>
            <a:ext cx="91440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352550"/>
            <a:ext cx="8232775" cy="2566988"/>
          </a:xfrm>
        </p:spPr>
        <p:txBody>
          <a:bodyPr/>
          <a:lstStyle/>
          <a:p>
            <a:r>
              <a:rPr lang="en-US" sz="2800" u="sng" smtClean="0"/>
              <a:t>Live Demonstration</a:t>
            </a:r>
          </a:p>
          <a:p>
            <a:pPr lvl="1"/>
            <a:r>
              <a:rPr lang="en-US" sz="2600" smtClean="0"/>
              <a:t>CDISC Variable Usage</a:t>
            </a:r>
          </a:p>
          <a:p>
            <a:pPr lvl="1"/>
            <a:r>
              <a:rPr lang="en-US" sz="2600" smtClean="0"/>
              <a:t>Clinical Starter Menu</a:t>
            </a:r>
          </a:p>
          <a:p>
            <a:pPr lvl="1"/>
            <a:r>
              <a:rPr lang="en-US" sz="2600" smtClean="0"/>
              <a:t>Review Builder</a:t>
            </a:r>
          </a:p>
          <a:p>
            <a:pPr lvl="1"/>
            <a:r>
              <a:rPr lang="en-US" sz="2600" smtClean="0"/>
              <a:t>Patient Profile and Narratives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85750"/>
            <a:ext cx="2516187" cy="584200"/>
          </a:xfrm>
        </p:spPr>
        <p:txBody>
          <a:bodyPr/>
          <a:lstStyle/>
          <a:p>
            <a:pPr defTabSz="18288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</a:rPr>
              <a:t>Patient profile Report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662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7463"/>
            <a:ext cx="6107113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MP_External_Presentation_4x3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JMP_External_Presentation_4x3.pptx" id="{68C599C6-50B5-4158-BD3E-A770B84DC40F}" vid="{467E2869-7685-4750-8E62-3CB7728ABD14}"/>
    </a:ext>
  </a:extLst>
</a:theme>
</file>

<file path=ppt/theme/theme2.xml><?xml version="1.0" encoding="utf-8"?>
<a:theme xmlns:a="http://schemas.openxmlformats.org/drawingml/2006/main" name="Office Theme">
  <a:themeElements>
    <a:clrScheme name="2012 SAS Theme 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2012 SAS Theme 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JMP_External_Presentation_4x3</Template>
  <TotalTime>0</TotalTime>
  <Words>629</Words>
  <Application>Microsoft Office PowerPoint</Application>
  <PresentationFormat>On-screen Show (4:3)</PresentationFormat>
  <Paragraphs>146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Arial Black</vt:lpstr>
      <vt:lpstr>ＭＳ Ｐゴシック</vt:lpstr>
      <vt:lpstr>Calibri</vt:lpstr>
      <vt:lpstr>JMP_External_Presentation_4x3</vt:lpstr>
      <vt:lpstr>JMP_External_Presentation_4x3</vt:lpstr>
      <vt:lpstr>JMP_External_Presentation_4x3</vt:lpstr>
      <vt:lpstr>JMP_External_Presentation_4x3</vt:lpstr>
      <vt:lpstr>JMP_External_Presentation_4x3</vt:lpstr>
      <vt:lpstr>JMP_External_Presentation_4x3</vt:lpstr>
      <vt:lpstr>JMP_External_Presentation_4x3</vt:lpstr>
      <vt:lpstr>JMP_External_Presentation_4x3</vt:lpstr>
      <vt:lpstr>JMP_External_Presentation_4x3</vt:lpstr>
      <vt:lpstr>JMP_External_Presentation_4x3</vt:lpstr>
      <vt:lpstr>JMP_External_Presentation_4x3</vt:lpstr>
      <vt:lpstr>JMP_External_Presentation_4x3</vt:lpstr>
      <vt:lpstr>LEVERAGE THE CDISC DATA MODEL TO STREAMLINE ANALYTICAL WORKFLOWS  </vt:lpstr>
      <vt:lpstr>INTRODUCTION</vt:lpstr>
      <vt:lpstr>JMP CLINICAL </vt:lpstr>
      <vt:lpstr>JMP CLINICAL</vt:lpstr>
      <vt:lpstr>JMP CLINICAL DATA MANAGEMENT</vt:lpstr>
      <vt:lpstr>JMP CLINICAL</vt:lpstr>
      <vt:lpstr>JMP CLINICAL</vt:lpstr>
      <vt:lpstr>Slide 8</vt:lpstr>
      <vt:lpstr>PATIENT PROFILE REPORT</vt:lpstr>
      <vt:lpstr>PATIENT PROFILE TABLES REPORT</vt:lpstr>
      <vt:lpstr>JMP CLINICAL REPORTS</vt:lpstr>
      <vt:lpstr>JMP CLINICAL SIGNAL DETECTION</vt:lpstr>
      <vt:lpstr>JMP CLINICAL SIGNAL DETECTION</vt:lpstr>
      <vt:lpstr>JMP CLINICAL DATA MANAGEMENT</vt:lpstr>
      <vt:lpstr>JMP CLINICAL DATA MANAGEMENT</vt:lpstr>
      <vt:lpstr>JMP CLINICAL DATA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LEVERAGE THE CDISC DATA MODEL TO STREAMLINE ANALYTICAL WORKFLOWS  </dc:title>
  <dc:creator/>
  <cp:lastModifiedBy/>
  <cp:revision>1</cp:revision>
  <dcterms:created xsi:type="dcterms:W3CDTF">2013-06-09T00:32:15Z</dcterms:created>
  <dcterms:modified xsi:type="dcterms:W3CDTF">2014-09-26T14:28:20Z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14200</vt:r8>
  </property>
  <property fmtid="{D5CDD505-2E9C-101B-9397-08002B2CF9AE}" pid="3" name="ContentTypeId">
    <vt:lpwstr>0x010100D07754B365008844B6F0D46EBB76DF44</vt:lpwstr>
  </property>
  <property fmtid="{D5CDD505-2E9C-101B-9397-08002B2CF9AE}" pid="4" name="Description0">
    <vt:lpwstr>Customer-ready</vt:lpwstr>
  </property>
  <property fmtid="{D5CDD505-2E9C-101B-9397-08002B2CF9AE}" pid="5" name="Extension">
    <vt:lpwstr>POTX</vt:lpwstr>
  </property>
  <property fmtid="{D5CDD505-2E9C-101B-9397-08002B2CF9AE}" pid="6" name="Use">
    <vt:lpwstr>Template</vt:lpwstr>
  </property>
  <property fmtid="{D5CDD505-2E9C-101B-9397-08002B2CF9AE}" pid="7" name="Order0">
    <vt:lpwstr/>
  </property>
  <property fmtid="{D5CDD505-2E9C-101B-9397-08002B2CF9AE}" pid="8" name="Owner">
    <vt:lpwstr/>
  </property>
  <property fmtid="{D5CDD505-2E9C-101B-9397-08002B2CF9AE}" pid="9" name="Template Type">
    <vt:lpwstr>2013 Standard</vt:lpwstr>
  </property>
  <property fmtid="{D5CDD505-2E9C-101B-9397-08002B2CF9AE}" pid="10" name="Office Version">
    <vt:lpwstr/>
  </property>
  <property fmtid="{D5CDD505-2E9C-101B-9397-08002B2CF9AE}" pid="11" name="Status">
    <vt:lpwstr>Final</vt:lpwstr>
  </property>
  <property fmtid="{D5CDD505-2E9C-101B-9397-08002B2CF9AE}" pid="12" name="Updated">
    <vt:lpwstr/>
  </property>
  <property fmtid="{D5CDD505-2E9C-101B-9397-08002B2CF9AE}" pid="13" name="Audience">
    <vt:lpwstr>Customer Ready / External</vt:lpwstr>
  </property>
  <property fmtid="{D5CDD505-2E9C-101B-9397-08002B2CF9AE}" pid="14" name="Ratio">
    <vt:lpwstr>4x3</vt:lpwstr>
  </property>
  <property fmtid="{D5CDD505-2E9C-101B-9397-08002B2CF9AE}" pid="15" name="2013">
    <vt:lpwstr>Yes</vt:lpwstr>
  </property>
  <property fmtid="{D5CDD505-2E9C-101B-9397-08002B2CF9AE}" pid="16" name="Copyright">
    <vt:lpwstr>2013</vt:lpwstr>
  </property>
</Properties>
</file>