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4"/>
  </p:sldMasterIdLst>
  <p:notesMasterIdLst>
    <p:notesMasterId r:id="rId29"/>
  </p:notesMasterIdLst>
  <p:sldIdLst>
    <p:sldId id="542" r:id="rId5"/>
    <p:sldId id="522" r:id="rId6"/>
    <p:sldId id="546" r:id="rId7"/>
    <p:sldId id="511" r:id="rId8"/>
    <p:sldId id="527" r:id="rId9"/>
    <p:sldId id="536" r:id="rId10"/>
    <p:sldId id="515" r:id="rId11"/>
    <p:sldId id="530" r:id="rId12"/>
    <p:sldId id="531" r:id="rId13"/>
    <p:sldId id="541" r:id="rId14"/>
    <p:sldId id="523" r:id="rId15"/>
    <p:sldId id="526" r:id="rId16"/>
    <p:sldId id="529" r:id="rId17"/>
    <p:sldId id="543" r:id="rId18"/>
    <p:sldId id="532" r:id="rId19"/>
    <p:sldId id="517" r:id="rId20"/>
    <p:sldId id="516" r:id="rId21"/>
    <p:sldId id="545" r:id="rId22"/>
    <p:sldId id="512" r:id="rId23"/>
    <p:sldId id="524" r:id="rId24"/>
    <p:sldId id="538" r:id="rId25"/>
    <p:sldId id="539" r:id="rId26"/>
    <p:sldId id="544" r:id="rId27"/>
    <p:sldId id="26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11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line Qin" initials="CQ" lastIdx="1" clrIdx="0">
    <p:extLst>
      <p:ext uri="{19B8F6BF-5375-455C-9EA6-DF929625EA0E}">
        <p15:presenceInfo xmlns:p15="http://schemas.microsoft.com/office/powerpoint/2012/main" userId="Celine Q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9239" autoAdjust="0"/>
  </p:normalViewPr>
  <p:slideViewPr>
    <p:cSldViewPr snapToGrid="0" snapToObjects="1" showGuides="1">
      <p:cViewPr varScale="1">
        <p:scale>
          <a:sx n="61" d="100"/>
          <a:sy n="61" d="100"/>
        </p:scale>
        <p:origin x="810" y="60"/>
      </p:cViewPr>
      <p:guideLst>
        <p:guide orient="horz" pos="191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19-4115-BD6C-89AC826EDA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19-4115-BD6C-89AC826EDA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19-4115-BD6C-89AC826EDA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9052832"/>
        <c:axId val="179053224"/>
      </c:barChart>
      <c:catAx>
        <c:axId val="1790528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9053224"/>
        <c:crosses val="autoZero"/>
        <c:auto val="1"/>
        <c:lblAlgn val="ctr"/>
        <c:lblOffset val="100"/>
        <c:noMultiLvlLbl val="0"/>
      </c:catAx>
      <c:valAx>
        <c:axId val="179053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7905283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FF627C-1D92-4713-82A3-E3CED0CE8F8A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35EBB47-8228-43E9-A3E2-31F9AC4DBF45}">
      <dgm:prSet phldrT="[Text]"/>
      <dgm:spPr>
        <a:xfrm>
          <a:off x="304800" y="7539"/>
          <a:ext cx="4267200" cy="678960"/>
        </a:xfrm>
        <a:prstGeom prst="round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Background</a:t>
          </a:r>
        </a:p>
      </dgm:t>
    </dgm:pt>
    <dgm:pt modelId="{D68C205F-0BB1-489E-9C02-69CAFF666400}" type="parTrans" cxnId="{B40170F4-A2B3-4F77-B396-3CC81826CF5D}">
      <dgm:prSet/>
      <dgm:spPr/>
      <dgm:t>
        <a:bodyPr/>
        <a:lstStyle/>
        <a:p>
          <a:endParaRPr lang="en-US"/>
        </a:p>
      </dgm:t>
    </dgm:pt>
    <dgm:pt modelId="{306A30B9-2CA5-4B8A-B79F-82205A10ABA4}" type="sibTrans" cxnId="{B40170F4-A2B3-4F77-B396-3CC81826CF5D}">
      <dgm:prSet/>
      <dgm:spPr/>
      <dgm:t>
        <a:bodyPr/>
        <a:lstStyle/>
        <a:p>
          <a:endParaRPr lang="en-US"/>
        </a:p>
      </dgm:t>
    </dgm:pt>
    <dgm:pt modelId="{61C853D3-E235-4E30-9DE2-B9A84FAB5A8E}">
      <dgm:prSet phldrT="[Text]"/>
      <dgm:spPr>
        <a:xfrm>
          <a:off x="304800" y="2094100"/>
          <a:ext cx="4267200" cy="678960"/>
        </a:xfrm>
        <a:prstGeom prst="roundRect">
          <a:avLst/>
        </a:prstGeom>
        <a:solidFill>
          <a:srgbClr val="8064A2">
            <a:hueOff val="-2976513"/>
            <a:satOff val="17933"/>
            <a:lumOff val="143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b="0" dirty="0">
              <a:latin typeface="Calibri" panose="020F0502020204030204" pitchFamily="34" charset="0"/>
              <a:cs typeface="Calibri" panose="020F0502020204030204" pitchFamily="34" charset="0"/>
            </a:rPr>
            <a:t>Demo: </a:t>
          </a:r>
          <a:r>
            <a:rPr lang="en-US" b="0" dirty="0"/>
            <a:t>Power BI</a:t>
          </a:r>
          <a:r>
            <a:rPr lang="en-US" altLang="zh-CN" b="0" dirty="0"/>
            <a:t>+R </a:t>
          </a:r>
          <a:r>
            <a:rPr lang="en-US" b="0" dirty="0"/>
            <a:t>cross review</a:t>
          </a:r>
          <a:endParaRPr lang="en-US" b="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15E5F3E-B039-4573-8224-B0AF40C743E0}" type="parTrans" cxnId="{FFFA6C32-7564-4114-8B87-2D7BD0BAD7CE}">
      <dgm:prSet/>
      <dgm:spPr/>
      <dgm:t>
        <a:bodyPr/>
        <a:lstStyle/>
        <a:p>
          <a:endParaRPr lang="en-US"/>
        </a:p>
      </dgm:t>
    </dgm:pt>
    <dgm:pt modelId="{E7C091CF-6AB7-4D3D-9398-08BCE5A15623}" type="sibTrans" cxnId="{FFFA6C32-7564-4114-8B87-2D7BD0BAD7CE}">
      <dgm:prSet/>
      <dgm:spPr/>
      <dgm:t>
        <a:bodyPr/>
        <a:lstStyle/>
        <a:p>
          <a:endParaRPr lang="en-US"/>
        </a:p>
      </dgm:t>
    </dgm:pt>
    <dgm:pt modelId="{5D6E3EF4-0B9B-4E38-9561-92758CC33EB2}">
      <dgm:prSet phldrT="[Text]"/>
      <dgm:spPr>
        <a:xfrm>
          <a:off x="304800" y="3137380"/>
          <a:ext cx="4267200" cy="678960"/>
        </a:xfrm>
        <a:prstGeom prst="roundRect">
          <a:avLst/>
        </a:prstGeom>
        <a:solidFill>
          <a:srgbClr val="8064A2">
            <a:hueOff val="-4464770"/>
            <a:satOff val="26899"/>
            <a:lumOff val="215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Q&amp;A</a:t>
          </a:r>
        </a:p>
      </dgm:t>
    </dgm:pt>
    <dgm:pt modelId="{AD84548A-88BB-456B-9369-5D18E7688EDF}" type="parTrans" cxnId="{E5D4187A-87E5-4F39-9340-8C5F77876DD1}">
      <dgm:prSet/>
      <dgm:spPr/>
      <dgm:t>
        <a:bodyPr/>
        <a:lstStyle/>
        <a:p>
          <a:endParaRPr lang="en-US"/>
        </a:p>
      </dgm:t>
    </dgm:pt>
    <dgm:pt modelId="{B91E1222-F765-47DC-90EE-D53133BC014B}" type="sibTrans" cxnId="{E5D4187A-87E5-4F39-9340-8C5F77876DD1}">
      <dgm:prSet/>
      <dgm:spPr/>
      <dgm:t>
        <a:bodyPr/>
        <a:lstStyle/>
        <a:p>
          <a:endParaRPr lang="en-US"/>
        </a:p>
      </dgm:t>
    </dgm:pt>
    <dgm:pt modelId="{D2251E5F-C434-442B-A512-0F2B1408B3AD}">
      <dgm:prSet phldrT="[Text]"/>
      <dgm:spPr>
        <a:xfrm>
          <a:off x="304800" y="1050819"/>
          <a:ext cx="4267200" cy="678960"/>
        </a:xfrm>
        <a:prstGeom prst="roundRect">
          <a:avLst/>
        </a:prstGeom>
        <a:solidFill>
          <a:srgbClr val="8064A2">
            <a:hueOff val="-1488257"/>
            <a:satOff val="8966"/>
            <a:lumOff val="71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altLang="zh-CN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How to use </a:t>
          </a: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Power BI</a:t>
          </a:r>
        </a:p>
      </dgm:t>
    </dgm:pt>
    <dgm:pt modelId="{C28A16E3-6780-4746-9993-C7EE5B25D692}" type="parTrans" cxnId="{54D43F0D-8B2D-4CDD-9A2B-B8BA31464176}">
      <dgm:prSet/>
      <dgm:spPr/>
      <dgm:t>
        <a:bodyPr/>
        <a:lstStyle/>
        <a:p>
          <a:endParaRPr lang="en-US"/>
        </a:p>
      </dgm:t>
    </dgm:pt>
    <dgm:pt modelId="{09A2A7DA-C715-45F8-9961-8403111C42CB}" type="sibTrans" cxnId="{54D43F0D-8B2D-4CDD-9A2B-B8BA31464176}">
      <dgm:prSet/>
      <dgm:spPr/>
      <dgm:t>
        <a:bodyPr/>
        <a:lstStyle/>
        <a:p>
          <a:endParaRPr lang="en-US"/>
        </a:p>
      </dgm:t>
    </dgm:pt>
    <dgm:pt modelId="{FEAFE8D6-15A4-4961-ABC7-6886C3FC49D8}" type="pres">
      <dgm:prSet presAssocID="{2CFF627C-1D92-4713-82A3-E3CED0CE8F8A}" presName="linear" presStyleCnt="0">
        <dgm:presLayoutVars>
          <dgm:dir/>
          <dgm:animLvl val="lvl"/>
          <dgm:resizeHandles val="exact"/>
        </dgm:presLayoutVars>
      </dgm:prSet>
      <dgm:spPr/>
    </dgm:pt>
    <dgm:pt modelId="{735AC387-0DE0-43CC-B6E1-8C08B2EE732A}" type="pres">
      <dgm:prSet presAssocID="{135EBB47-8228-43E9-A3E2-31F9AC4DBF45}" presName="parentLin" presStyleCnt="0"/>
      <dgm:spPr/>
    </dgm:pt>
    <dgm:pt modelId="{9E874357-BDD5-45DF-9258-F70434F26BD5}" type="pres">
      <dgm:prSet presAssocID="{135EBB47-8228-43E9-A3E2-31F9AC4DBF45}" presName="parentLeftMargin" presStyleLbl="node1" presStyleIdx="0" presStyleCnt="4"/>
      <dgm:spPr/>
    </dgm:pt>
    <dgm:pt modelId="{B5003425-665D-442F-8F4F-882D07A8DA41}" type="pres">
      <dgm:prSet presAssocID="{135EBB47-8228-43E9-A3E2-31F9AC4DBF4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94C969D-7D77-4878-90F0-955CF098FB14}" type="pres">
      <dgm:prSet presAssocID="{135EBB47-8228-43E9-A3E2-31F9AC4DBF45}" presName="negativeSpace" presStyleCnt="0"/>
      <dgm:spPr/>
    </dgm:pt>
    <dgm:pt modelId="{CCA99864-497D-4F62-A7BE-0D1098D2C91F}" type="pres">
      <dgm:prSet presAssocID="{135EBB47-8228-43E9-A3E2-31F9AC4DBF45}" presName="childText" presStyleLbl="conFgAcc1" presStyleIdx="0" presStyleCnt="4">
        <dgm:presLayoutVars>
          <dgm:bulletEnabled val="1"/>
        </dgm:presLayoutVars>
      </dgm:prSet>
      <dgm:spPr>
        <a:xfrm>
          <a:off x="0" y="347020"/>
          <a:ext cx="6096000" cy="579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63229DCE-6E5C-472B-8DBD-02D43A05931A}" type="pres">
      <dgm:prSet presAssocID="{306A30B9-2CA5-4B8A-B79F-82205A10ABA4}" presName="spaceBetweenRectangles" presStyleCnt="0"/>
      <dgm:spPr/>
    </dgm:pt>
    <dgm:pt modelId="{600E76F0-0E76-4E6A-AF67-6DA90B624F29}" type="pres">
      <dgm:prSet presAssocID="{D2251E5F-C434-442B-A512-0F2B1408B3AD}" presName="parentLin" presStyleCnt="0"/>
      <dgm:spPr/>
    </dgm:pt>
    <dgm:pt modelId="{8F2C44B8-A807-47A8-8347-98EFECCE2871}" type="pres">
      <dgm:prSet presAssocID="{D2251E5F-C434-442B-A512-0F2B1408B3AD}" presName="parentLeftMargin" presStyleLbl="node1" presStyleIdx="0" presStyleCnt="4"/>
      <dgm:spPr/>
    </dgm:pt>
    <dgm:pt modelId="{10632073-0B18-4C21-9D8E-0C618AE700CA}" type="pres">
      <dgm:prSet presAssocID="{D2251E5F-C434-442B-A512-0F2B1408B3A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FB07227-9E46-43A6-846F-3C3CAB702E90}" type="pres">
      <dgm:prSet presAssocID="{D2251E5F-C434-442B-A512-0F2B1408B3AD}" presName="negativeSpace" presStyleCnt="0"/>
      <dgm:spPr/>
    </dgm:pt>
    <dgm:pt modelId="{EC69F44C-A212-4130-8AD0-ECEBFB5A3E87}" type="pres">
      <dgm:prSet presAssocID="{D2251E5F-C434-442B-A512-0F2B1408B3AD}" presName="childText" presStyleLbl="conFgAcc1" presStyleIdx="1" presStyleCnt="4">
        <dgm:presLayoutVars>
          <dgm:bulletEnabled val="1"/>
        </dgm:presLayoutVars>
      </dgm:prSet>
      <dgm:spPr>
        <a:xfrm>
          <a:off x="0" y="1390300"/>
          <a:ext cx="6096000" cy="579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-1488257"/>
              <a:satOff val="8966"/>
              <a:lumOff val="719"/>
              <a:alphaOff val="0"/>
            </a:srgbClr>
          </a:solidFill>
          <a:prstDash val="solid"/>
        </a:ln>
        <a:effectLst/>
      </dgm:spPr>
    </dgm:pt>
    <dgm:pt modelId="{A37565E1-7904-47E5-AE7D-1EDE356179BE}" type="pres">
      <dgm:prSet presAssocID="{09A2A7DA-C715-45F8-9961-8403111C42CB}" presName="spaceBetweenRectangles" presStyleCnt="0"/>
      <dgm:spPr/>
    </dgm:pt>
    <dgm:pt modelId="{77D69F45-567F-48DD-900A-F5F4BF851704}" type="pres">
      <dgm:prSet presAssocID="{61C853D3-E235-4E30-9DE2-B9A84FAB5A8E}" presName="parentLin" presStyleCnt="0"/>
      <dgm:spPr/>
    </dgm:pt>
    <dgm:pt modelId="{638F7153-71C3-4673-A024-44AA17FD3A0D}" type="pres">
      <dgm:prSet presAssocID="{61C853D3-E235-4E30-9DE2-B9A84FAB5A8E}" presName="parentLeftMargin" presStyleLbl="node1" presStyleIdx="1" presStyleCnt="4"/>
      <dgm:spPr/>
    </dgm:pt>
    <dgm:pt modelId="{1F9D183E-5D97-4800-AB97-DD212224CA2F}" type="pres">
      <dgm:prSet presAssocID="{61C853D3-E235-4E30-9DE2-B9A84FAB5A8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D724B1C-47DE-4E0A-A58D-2141623161C6}" type="pres">
      <dgm:prSet presAssocID="{61C853D3-E235-4E30-9DE2-B9A84FAB5A8E}" presName="negativeSpace" presStyleCnt="0"/>
      <dgm:spPr/>
    </dgm:pt>
    <dgm:pt modelId="{2CA65810-D293-4440-AB48-96B9ECCC4AE7}" type="pres">
      <dgm:prSet presAssocID="{61C853D3-E235-4E30-9DE2-B9A84FAB5A8E}" presName="childText" presStyleLbl="conFgAcc1" presStyleIdx="2" presStyleCnt="4">
        <dgm:presLayoutVars>
          <dgm:bulletEnabled val="1"/>
        </dgm:presLayoutVars>
      </dgm:prSet>
      <dgm:spPr>
        <a:xfrm>
          <a:off x="0" y="2433580"/>
          <a:ext cx="6096000" cy="579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-2976513"/>
              <a:satOff val="17933"/>
              <a:lumOff val="1437"/>
              <a:alphaOff val="0"/>
            </a:srgbClr>
          </a:solidFill>
          <a:prstDash val="solid"/>
        </a:ln>
        <a:effectLst/>
      </dgm:spPr>
    </dgm:pt>
    <dgm:pt modelId="{81B1C721-7F0E-4989-888F-E02233D3E5D8}" type="pres">
      <dgm:prSet presAssocID="{E7C091CF-6AB7-4D3D-9398-08BCE5A15623}" presName="spaceBetweenRectangles" presStyleCnt="0"/>
      <dgm:spPr/>
    </dgm:pt>
    <dgm:pt modelId="{DD02091B-7063-49B5-9936-486D2FD4BBD7}" type="pres">
      <dgm:prSet presAssocID="{5D6E3EF4-0B9B-4E38-9561-92758CC33EB2}" presName="parentLin" presStyleCnt="0"/>
      <dgm:spPr/>
    </dgm:pt>
    <dgm:pt modelId="{CD8D36F4-1EFE-483A-9599-02A86C37BDA0}" type="pres">
      <dgm:prSet presAssocID="{5D6E3EF4-0B9B-4E38-9561-92758CC33EB2}" presName="parentLeftMargin" presStyleLbl="node1" presStyleIdx="2" presStyleCnt="4"/>
      <dgm:spPr/>
    </dgm:pt>
    <dgm:pt modelId="{820CB3E4-8F6F-48B4-B86B-2C20A874F345}" type="pres">
      <dgm:prSet presAssocID="{5D6E3EF4-0B9B-4E38-9561-92758CC33EB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E6B237F-030F-4280-BDD9-8E327E6A39E6}" type="pres">
      <dgm:prSet presAssocID="{5D6E3EF4-0B9B-4E38-9561-92758CC33EB2}" presName="negativeSpace" presStyleCnt="0"/>
      <dgm:spPr/>
    </dgm:pt>
    <dgm:pt modelId="{CE7854A7-DAB2-472F-8D6E-98BF1196660C}" type="pres">
      <dgm:prSet presAssocID="{5D6E3EF4-0B9B-4E38-9561-92758CC33EB2}" presName="childText" presStyleLbl="conFgAcc1" presStyleIdx="3" presStyleCnt="4">
        <dgm:presLayoutVars>
          <dgm:bulletEnabled val="1"/>
        </dgm:presLayoutVars>
      </dgm:prSet>
      <dgm:spPr>
        <a:xfrm>
          <a:off x="0" y="3476860"/>
          <a:ext cx="6096000" cy="5796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-4464770"/>
              <a:satOff val="26899"/>
              <a:lumOff val="2156"/>
              <a:alphaOff val="0"/>
            </a:srgbClr>
          </a:solidFill>
          <a:prstDash val="solid"/>
        </a:ln>
        <a:effectLst/>
      </dgm:spPr>
    </dgm:pt>
  </dgm:ptLst>
  <dgm:cxnLst>
    <dgm:cxn modelId="{8BBC8802-D590-401F-90DC-835EA161162B}" type="presOf" srcId="{D2251E5F-C434-442B-A512-0F2B1408B3AD}" destId="{8F2C44B8-A807-47A8-8347-98EFECCE2871}" srcOrd="0" destOrd="0" presId="urn:microsoft.com/office/officeart/2005/8/layout/list1"/>
    <dgm:cxn modelId="{B5DCC703-8EBE-4D6D-A41D-9A3365DA24A8}" type="presOf" srcId="{2CFF627C-1D92-4713-82A3-E3CED0CE8F8A}" destId="{FEAFE8D6-15A4-4961-ABC7-6886C3FC49D8}" srcOrd="0" destOrd="0" presId="urn:microsoft.com/office/officeart/2005/8/layout/list1"/>
    <dgm:cxn modelId="{54D43F0D-8B2D-4CDD-9A2B-B8BA31464176}" srcId="{2CFF627C-1D92-4713-82A3-E3CED0CE8F8A}" destId="{D2251E5F-C434-442B-A512-0F2B1408B3AD}" srcOrd="1" destOrd="0" parTransId="{C28A16E3-6780-4746-9993-C7EE5B25D692}" sibTransId="{09A2A7DA-C715-45F8-9961-8403111C42CB}"/>
    <dgm:cxn modelId="{FFFA6C32-7564-4114-8B87-2D7BD0BAD7CE}" srcId="{2CFF627C-1D92-4713-82A3-E3CED0CE8F8A}" destId="{61C853D3-E235-4E30-9DE2-B9A84FAB5A8E}" srcOrd="2" destOrd="0" parTransId="{815E5F3E-B039-4573-8224-B0AF40C743E0}" sibTransId="{E7C091CF-6AB7-4D3D-9398-08BCE5A15623}"/>
    <dgm:cxn modelId="{82986235-9070-4FF9-9D61-51D236F297ED}" type="presOf" srcId="{D2251E5F-C434-442B-A512-0F2B1408B3AD}" destId="{10632073-0B18-4C21-9D8E-0C618AE700CA}" srcOrd="1" destOrd="0" presId="urn:microsoft.com/office/officeart/2005/8/layout/list1"/>
    <dgm:cxn modelId="{F462A33C-AB03-40BC-9CAC-93E7C8FA66E4}" type="presOf" srcId="{135EBB47-8228-43E9-A3E2-31F9AC4DBF45}" destId="{9E874357-BDD5-45DF-9258-F70434F26BD5}" srcOrd="0" destOrd="0" presId="urn:microsoft.com/office/officeart/2005/8/layout/list1"/>
    <dgm:cxn modelId="{E5D4187A-87E5-4F39-9340-8C5F77876DD1}" srcId="{2CFF627C-1D92-4713-82A3-E3CED0CE8F8A}" destId="{5D6E3EF4-0B9B-4E38-9561-92758CC33EB2}" srcOrd="3" destOrd="0" parTransId="{AD84548A-88BB-456B-9369-5D18E7688EDF}" sibTransId="{B91E1222-F765-47DC-90EE-D53133BC014B}"/>
    <dgm:cxn modelId="{2AC94292-AE78-4DDC-B179-F36384C201A1}" type="presOf" srcId="{61C853D3-E235-4E30-9DE2-B9A84FAB5A8E}" destId="{1F9D183E-5D97-4800-AB97-DD212224CA2F}" srcOrd="1" destOrd="0" presId="urn:microsoft.com/office/officeart/2005/8/layout/list1"/>
    <dgm:cxn modelId="{96F34EAF-8534-49E9-A92D-6E2AAC13CFCF}" type="presOf" srcId="{61C853D3-E235-4E30-9DE2-B9A84FAB5A8E}" destId="{638F7153-71C3-4673-A024-44AA17FD3A0D}" srcOrd="0" destOrd="0" presId="urn:microsoft.com/office/officeart/2005/8/layout/list1"/>
    <dgm:cxn modelId="{6C8732B5-A154-428A-824E-D6455EDBE8BA}" type="presOf" srcId="{135EBB47-8228-43E9-A3E2-31F9AC4DBF45}" destId="{B5003425-665D-442F-8F4F-882D07A8DA41}" srcOrd="1" destOrd="0" presId="urn:microsoft.com/office/officeart/2005/8/layout/list1"/>
    <dgm:cxn modelId="{60D355C1-012C-45B5-9F79-243B1669B50F}" type="presOf" srcId="{5D6E3EF4-0B9B-4E38-9561-92758CC33EB2}" destId="{820CB3E4-8F6F-48B4-B86B-2C20A874F345}" srcOrd="1" destOrd="0" presId="urn:microsoft.com/office/officeart/2005/8/layout/list1"/>
    <dgm:cxn modelId="{8E283ED0-FC7A-40DA-BBC0-F0E92CE5598B}" type="presOf" srcId="{5D6E3EF4-0B9B-4E38-9561-92758CC33EB2}" destId="{CD8D36F4-1EFE-483A-9599-02A86C37BDA0}" srcOrd="0" destOrd="0" presId="urn:microsoft.com/office/officeart/2005/8/layout/list1"/>
    <dgm:cxn modelId="{B40170F4-A2B3-4F77-B396-3CC81826CF5D}" srcId="{2CFF627C-1D92-4713-82A3-E3CED0CE8F8A}" destId="{135EBB47-8228-43E9-A3E2-31F9AC4DBF45}" srcOrd="0" destOrd="0" parTransId="{D68C205F-0BB1-489E-9C02-69CAFF666400}" sibTransId="{306A30B9-2CA5-4B8A-B79F-82205A10ABA4}"/>
    <dgm:cxn modelId="{64485D71-3170-45EB-AA7D-09EDC16DA1B5}" type="presParOf" srcId="{FEAFE8D6-15A4-4961-ABC7-6886C3FC49D8}" destId="{735AC387-0DE0-43CC-B6E1-8C08B2EE732A}" srcOrd="0" destOrd="0" presId="urn:microsoft.com/office/officeart/2005/8/layout/list1"/>
    <dgm:cxn modelId="{614AF7CA-2AF4-45EC-A758-CB0F784D2648}" type="presParOf" srcId="{735AC387-0DE0-43CC-B6E1-8C08B2EE732A}" destId="{9E874357-BDD5-45DF-9258-F70434F26BD5}" srcOrd="0" destOrd="0" presId="urn:microsoft.com/office/officeart/2005/8/layout/list1"/>
    <dgm:cxn modelId="{0A09B5B4-2C3A-4F30-8735-5E2AAF7CB875}" type="presParOf" srcId="{735AC387-0DE0-43CC-B6E1-8C08B2EE732A}" destId="{B5003425-665D-442F-8F4F-882D07A8DA41}" srcOrd="1" destOrd="0" presId="urn:microsoft.com/office/officeart/2005/8/layout/list1"/>
    <dgm:cxn modelId="{360292FE-345B-443B-BAD3-9B99498A25E9}" type="presParOf" srcId="{FEAFE8D6-15A4-4961-ABC7-6886C3FC49D8}" destId="{894C969D-7D77-4878-90F0-955CF098FB14}" srcOrd="1" destOrd="0" presId="urn:microsoft.com/office/officeart/2005/8/layout/list1"/>
    <dgm:cxn modelId="{50FC71E9-DF29-4190-B81A-F8598D98E9F8}" type="presParOf" srcId="{FEAFE8D6-15A4-4961-ABC7-6886C3FC49D8}" destId="{CCA99864-497D-4F62-A7BE-0D1098D2C91F}" srcOrd="2" destOrd="0" presId="urn:microsoft.com/office/officeart/2005/8/layout/list1"/>
    <dgm:cxn modelId="{82B6E91D-C6B4-4916-BB3C-E33E4E9DED36}" type="presParOf" srcId="{FEAFE8D6-15A4-4961-ABC7-6886C3FC49D8}" destId="{63229DCE-6E5C-472B-8DBD-02D43A05931A}" srcOrd="3" destOrd="0" presId="urn:microsoft.com/office/officeart/2005/8/layout/list1"/>
    <dgm:cxn modelId="{1029A812-808D-4A42-AD93-3A5258BB90F1}" type="presParOf" srcId="{FEAFE8D6-15A4-4961-ABC7-6886C3FC49D8}" destId="{600E76F0-0E76-4E6A-AF67-6DA90B624F29}" srcOrd="4" destOrd="0" presId="urn:microsoft.com/office/officeart/2005/8/layout/list1"/>
    <dgm:cxn modelId="{A20A0E14-0176-478E-AE1E-C7724CC00AB4}" type="presParOf" srcId="{600E76F0-0E76-4E6A-AF67-6DA90B624F29}" destId="{8F2C44B8-A807-47A8-8347-98EFECCE2871}" srcOrd="0" destOrd="0" presId="urn:microsoft.com/office/officeart/2005/8/layout/list1"/>
    <dgm:cxn modelId="{1EFCD01A-9A30-473A-A9C8-E485906BBCB0}" type="presParOf" srcId="{600E76F0-0E76-4E6A-AF67-6DA90B624F29}" destId="{10632073-0B18-4C21-9D8E-0C618AE700CA}" srcOrd="1" destOrd="0" presId="urn:microsoft.com/office/officeart/2005/8/layout/list1"/>
    <dgm:cxn modelId="{5F0DF883-0F8B-4DEC-9B7B-B12A158AEA61}" type="presParOf" srcId="{FEAFE8D6-15A4-4961-ABC7-6886C3FC49D8}" destId="{3FB07227-9E46-43A6-846F-3C3CAB702E90}" srcOrd="5" destOrd="0" presId="urn:microsoft.com/office/officeart/2005/8/layout/list1"/>
    <dgm:cxn modelId="{1655929A-2FD7-4A02-A301-F982395FEFA0}" type="presParOf" srcId="{FEAFE8D6-15A4-4961-ABC7-6886C3FC49D8}" destId="{EC69F44C-A212-4130-8AD0-ECEBFB5A3E87}" srcOrd="6" destOrd="0" presId="urn:microsoft.com/office/officeart/2005/8/layout/list1"/>
    <dgm:cxn modelId="{2CE8A9A9-0B1D-42D8-A6ED-45DC4A445FBA}" type="presParOf" srcId="{FEAFE8D6-15A4-4961-ABC7-6886C3FC49D8}" destId="{A37565E1-7904-47E5-AE7D-1EDE356179BE}" srcOrd="7" destOrd="0" presId="urn:microsoft.com/office/officeart/2005/8/layout/list1"/>
    <dgm:cxn modelId="{588B053E-855A-45E2-9C75-7E1CC3C087F9}" type="presParOf" srcId="{FEAFE8D6-15A4-4961-ABC7-6886C3FC49D8}" destId="{77D69F45-567F-48DD-900A-F5F4BF851704}" srcOrd="8" destOrd="0" presId="urn:microsoft.com/office/officeart/2005/8/layout/list1"/>
    <dgm:cxn modelId="{8ED00A85-76E4-4073-A942-24DAEA7C8904}" type="presParOf" srcId="{77D69F45-567F-48DD-900A-F5F4BF851704}" destId="{638F7153-71C3-4673-A024-44AA17FD3A0D}" srcOrd="0" destOrd="0" presId="urn:microsoft.com/office/officeart/2005/8/layout/list1"/>
    <dgm:cxn modelId="{9817B187-9983-4C2D-AD9F-41E175B5A151}" type="presParOf" srcId="{77D69F45-567F-48DD-900A-F5F4BF851704}" destId="{1F9D183E-5D97-4800-AB97-DD212224CA2F}" srcOrd="1" destOrd="0" presId="urn:microsoft.com/office/officeart/2005/8/layout/list1"/>
    <dgm:cxn modelId="{AF6D690C-50C8-40FC-82CB-BD74344A5371}" type="presParOf" srcId="{FEAFE8D6-15A4-4961-ABC7-6886C3FC49D8}" destId="{6D724B1C-47DE-4E0A-A58D-2141623161C6}" srcOrd="9" destOrd="0" presId="urn:microsoft.com/office/officeart/2005/8/layout/list1"/>
    <dgm:cxn modelId="{D600B5A6-7D78-4636-B1D6-1CC039919CF9}" type="presParOf" srcId="{FEAFE8D6-15A4-4961-ABC7-6886C3FC49D8}" destId="{2CA65810-D293-4440-AB48-96B9ECCC4AE7}" srcOrd="10" destOrd="0" presId="urn:microsoft.com/office/officeart/2005/8/layout/list1"/>
    <dgm:cxn modelId="{574E6478-EC0E-447B-9499-D7E2F2DB1B42}" type="presParOf" srcId="{FEAFE8D6-15A4-4961-ABC7-6886C3FC49D8}" destId="{81B1C721-7F0E-4989-888F-E02233D3E5D8}" srcOrd="11" destOrd="0" presId="urn:microsoft.com/office/officeart/2005/8/layout/list1"/>
    <dgm:cxn modelId="{B1C05DB3-6DE3-4A62-9B2E-23085FBB34CC}" type="presParOf" srcId="{FEAFE8D6-15A4-4961-ABC7-6886C3FC49D8}" destId="{DD02091B-7063-49B5-9936-486D2FD4BBD7}" srcOrd="12" destOrd="0" presId="urn:microsoft.com/office/officeart/2005/8/layout/list1"/>
    <dgm:cxn modelId="{83276F4A-FE97-4ECB-A9E6-1C7DCB0BF33A}" type="presParOf" srcId="{DD02091B-7063-49B5-9936-486D2FD4BBD7}" destId="{CD8D36F4-1EFE-483A-9599-02A86C37BDA0}" srcOrd="0" destOrd="0" presId="urn:microsoft.com/office/officeart/2005/8/layout/list1"/>
    <dgm:cxn modelId="{47123AE6-E286-4AD7-8841-47CEA4F6B6F3}" type="presParOf" srcId="{DD02091B-7063-49B5-9936-486D2FD4BBD7}" destId="{820CB3E4-8F6F-48B4-B86B-2C20A874F345}" srcOrd="1" destOrd="0" presId="urn:microsoft.com/office/officeart/2005/8/layout/list1"/>
    <dgm:cxn modelId="{C0F809D2-DE99-4A88-A313-08DC9CE13D15}" type="presParOf" srcId="{FEAFE8D6-15A4-4961-ABC7-6886C3FC49D8}" destId="{9E6B237F-030F-4280-BDD9-8E327E6A39E6}" srcOrd="13" destOrd="0" presId="urn:microsoft.com/office/officeart/2005/8/layout/list1"/>
    <dgm:cxn modelId="{7B0BADB4-90D5-4FBC-AB36-6F160C0F4A2F}" type="presParOf" srcId="{FEAFE8D6-15A4-4961-ABC7-6886C3FC49D8}" destId="{CE7854A7-DAB2-472F-8D6E-98BF1196660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3EDBCA-0705-4CFC-923D-12545D615C7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785D7DD-170B-412F-B43A-466C57B6A8F4}">
      <dgm:prSet phldrT="[Text]" custT="1"/>
      <dgm:spPr/>
      <dgm:t>
        <a:bodyPr/>
        <a:lstStyle/>
        <a:p>
          <a:r>
            <a:rPr lang="en-US" sz="2200" b="1" dirty="0">
              <a:latin typeface="Calibri" panose="020F0502020204030204" pitchFamily="34" charset="0"/>
              <a:cs typeface="Calibri" panose="020F0502020204030204" pitchFamily="34" charset="0"/>
            </a:rPr>
            <a:t>Get Data</a:t>
          </a:r>
        </a:p>
      </dgm:t>
    </dgm:pt>
    <dgm:pt modelId="{06EBA187-D851-447E-B1B6-8BC69DBC53C0}" type="parTrans" cxnId="{84244347-45ED-4B2A-B597-2477B247F558}">
      <dgm:prSet/>
      <dgm:spPr/>
      <dgm:t>
        <a:bodyPr/>
        <a:lstStyle/>
        <a:p>
          <a:endParaRPr lang="en-US"/>
        </a:p>
      </dgm:t>
    </dgm:pt>
    <dgm:pt modelId="{B814AE0F-FADE-4549-82A3-6160609DF515}" type="sibTrans" cxnId="{84244347-45ED-4B2A-B597-2477B247F558}">
      <dgm:prSet/>
      <dgm:spPr/>
      <dgm:t>
        <a:bodyPr/>
        <a:lstStyle/>
        <a:p>
          <a:endParaRPr lang="en-US"/>
        </a:p>
      </dgm:t>
    </dgm:pt>
    <dgm:pt modelId="{D3F750DA-F62B-4361-99F6-3A8FE2A2BB48}">
      <dgm:prSet phldrT="[Text]" custT="1"/>
      <dgm:spPr/>
      <dgm:t>
        <a:bodyPr/>
        <a:lstStyle/>
        <a:p>
          <a:r>
            <a:rPr lang="en-US" sz="2200" b="1" dirty="0">
              <a:latin typeface="Calibri" panose="020F0502020204030204" pitchFamily="34" charset="0"/>
              <a:cs typeface="Calibri" panose="020F0502020204030204" pitchFamily="34" charset="0"/>
            </a:rPr>
            <a:t>S</a:t>
          </a:r>
          <a:r>
            <a:rPr lang="en-US" altLang="zh-CN" sz="2200" b="1" dirty="0">
              <a:latin typeface="Calibri" panose="020F0502020204030204" pitchFamily="34" charset="0"/>
              <a:cs typeface="Calibri" panose="020F0502020204030204" pitchFamily="34" charset="0"/>
            </a:rPr>
            <a:t>et </a:t>
          </a:r>
          <a:r>
            <a:rPr lang="en-US" sz="2200" b="1" dirty="0">
              <a:latin typeface="Calibri" panose="020F0502020204030204" pitchFamily="34" charset="0"/>
              <a:cs typeface="Calibri" panose="020F0502020204030204" pitchFamily="34" charset="0"/>
            </a:rPr>
            <a:t>Relationship</a:t>
          </a:r>
        </a:p>
      </dgm:t>
    </dgm:pt>
    <dgm:pt modelId="{14D94F4B-35FF-47A5-887C-8AF7266F0E91}" type="parTrans" cxnId="{89AB5B55-B52E-409C-A953-2F8A83EABDA4}">
      <dgm:prSet/>
      <dgm:spPr/>
      <dgm:t>
        <a:bodyPr/>
        <a:lstStyle/>
        <a:p>
          <a:endParaRPr lang="en-US"/>
        </a:p>
      </dgm:t>
    </dgm:pt>
    <dgm:pt modelId="{852E61B3-8B36-4CBE-BB4D-A20F3139BBCA}" type="sibTrans" cxnId="{89AB5B55-B52E-409C-A953-2F8A83EABDA4}">
      <dgm:prSet/>
      <dgm:spPr/>
      <dgm:t>
        <a:bodyPr/>
        <a:lstStyle/>
        <a:p>
          <a:endParaRPr lang="en-US"/>
        </a:p>
      </dgm:t>
    </dgm:pt>
    <dgm:pt modelId="{9C1D98D4-F0B7-4B09-856B-75CB2A51FC8E}">
      <dgm:prSet phldrT="[Text]" custT="1"/>
      <dgm:spPr/>
      <dgm:t>
        <a:bodyPr/>
        <a:lstStyle/>
        <a:p>
          <a:r>
            <a:rPr lang="en-US" altLang="zh-CN" sz="2200" b="1" dirty="0">
              <a:latin typeface="Calibri" panose="020F0502020204030204" pitchFamily="34" charset="0"/>
              <a:cs typeface="Calibri" panose="020F0502020204030204" pitchFamily="34" charset="0"/>
            </a:rPr>
            <a:t>Visualization</a:t>
          </a:r>
          <a:endParaRPr lang="en-US" sz="22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D7E3BF7-7D68-4197-8DC8-6C7C2E2B72FE}" type="parTrans" cxnId="{CD4EC264-18BE-4D44-80A3-B504B52EA17A}">
      <dgm:prSet/>
      <dgm:spPr/>
      <dgm:t>
        <a:bodyPr/>
        <a:lstStyle/>
        <a:p>
          <a:endParaRPr lang="en-US"/>
        </a:p>
      </dgm:t>
    </dgm:pt>
    <dgm:pt modelId="{1EEBAA11-C0B1-4D72-9E90-9E1CABBCCE62}" type="sibTrans" cxnId="{CD4EC264-18BE-4D44-80A3-B504B52EA17A}">
      <dgm:prSet/>
      <dgm:spPr/>
      <dgm:t>
        <a:bodyPr/>
        <a:lstStyle/>
        <a:p>
          <a:endParaRPr lang="en-US"/>
        </a:p>
      </dgm:t>
    </dgm:pt>
    <dgm:pt modelId="{F55C8DE7-D234-4382-9312-9B110DBF12A3}" type="pres">
      <dgm:prSet presAssocID="{753EDBCA-0705-4CFC-923D-12545D615C78}" presName="CompostProcess" presStyleCnt="0">
        <dgm:presLayoutVars>
          <dgm:dir/>
          <dgm:resizeHandles val="exact"/>
        </dgm:presLayoutVars>
      </dgm:prSet>
      <dgm:spPr/>
    </dgm:pt>
    <dgm:pt modelId="{F086F7BF-65C8-4EDB-9D31-85ED2C40A6DD}" type="pres">
      <dgm:prSet presAssocID="{753EDBCA-0705-4CFC-923D-12545D615C78}" presName="arrow" presStyleLbl="bgShp" presStyleIdx="0" presStyleCnt="1"/>
      <dgm:spPr/>
    </dgm:pt>
    <dgm:pt modelId="{50C98B69-40A0-47CF-8724-C3F5AA28EA54}" type="pres">
      <dgm:prSet presAssocID="{753EDBCA-0705-4CFC-923D-12545D615C78}" presName="linearProcess" presStyleCnt="0"/>
      <dgm:spPr/>
    </dgm:pt>
    <dgm:pt modelId="{C5CF9D2C-AE30-4D5B-9600-A8EE430038A6}" type="pres">
      <dgm:prSet presAssocID="{A785D7DD-170B-412F-B43A-466C57B6A8F4}" presName="textNode" presStyleLbl="node1" presStyleIdx="0" presStyleCnt="3">
        <dgm:presLayoutVars>
          <dgm:bulletEnabled val="1"/>
        </dgm:presLayoutVars>
      </dgm:prSet>
      <dgm:spPr/>
    </dgm:pt>
    <dgm:pt modelId="{DD2FCF0C-DF0F-4536-A520-45BEFAA0C71C}" type="pres">
      <dgm:prSet presAssocID="{B814AE0F-FADE-4549-82A3-6160609DF515}" presName="sibTrans" presStyleCnt="0"/>
      <dgm:spPr/>
    </dgm:pt>
    <dgm:pt modelId="{20224440-6FDD-4B96-8F3C-8DD4E16A7AF2}" type="pres">
      <dgm:prSet presAssocID="{D3F750DA-F62B-4361-99F6-3A8FE2A2BB48}" presName="textNode" presStyleLbl="node1" presStyleIdx="1" presStyleCnt="3">
        <dgm:presLayoutVars>
          <dgm:bulletEnabled val="1"/>
        </dgm:presLayoutVars>
      </dgm:prSet>
      <dgm:spPr/>
    </dgm:pt>
    <dgm:pt modelId="{8AC3BA3C-1DF0-41FB-9502-7FE948E15972}" type="pres">
      <dgm:prSet presAssocID="{852E61B3-8B36-4CBE-BB4D-A20F3139BBCA}" presName="sibTrans" presStyleCnt="0"/>
      <dgm:spPr/>
    </dgm:pt>
    <dgm:pt modelId="{B2E2D53D-4444-45B2-86D9-2EB6D5FB3974}" type="pres">
      <dgm:prSet presAssocID="{9C1D98D4-F0B7-4B09-856B-75CB2A51FC8E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D4EC264-18BE-4D44-80A3-B504B52EA17A}" srcId="{753EDBCA-0705-4CFC-923D-12545D615C78}" destId="{9C1D98D4-F0B7-4B09-856B-75CB2A51FC8E}" srcOrd="2" destOrd="0" parTransId="{8D7E3BF7-7D68-4197-8DC8-6C7C2E2B72FE}" sibTransId="{1EEBAA11-C0B1-4D72-9E90-9E1CABBCCE62}"/>
    <dgm:cxn modelId="{3522D964-268D-4C22-A8BF-1218A34BD0D6}" type="presOf" srcId="{A785D7DD-170B-412F-B43A-466C57B6A8F4}" destId="{C5CF9D2C-AE30-4D5B-9600-A8EE430038A6}" srcOrd="0" destOrd="0" presId="urn:microsoft.com/office/officeart/2005/8/layout/hProcess9"/>
    <dgm:cxn modelId="{84244347-45ED-4B2A-B597-2477B247F558}" srcId="{753EDBCA-0705-4CFC-923D-12545D615C78}" destId="{A785D7DD-170B-412F-B43A-466C57B6A8F4}" srcOrd="0" destOrd="0" parTransId="{06EBA187-D851-447E-B1B6-8BC69DBC53C0}" sibTransId="{B814AE0F-FADE-4549-82A3-6160609DF515}"/>
    <dgm:cxn modelId="{89AB5B55-B52E-409C-A953-2F8A83EABDA4}" srcId="{753EDBCA-0705-4CFC-923D-12545D615C78}" destId="{D3F750DA-F62B-4361-99F6-3A8FE2A2BB48}" srcOrd="1" destOrd="0" parTransId="{14D94F4B-35FF-47A5-887C-8AF7266F0E91}" sibTransId="{852E61B3-8B36-4CBE-BB4D-A20F3139BBCA}"/>
    <dgm:cxn modelId="{1A841C5A-1138-438A-9566-DC22B8AF7CEB}" type="presOf" srcId="{9C1D98D4-F0B7-4B09-856B-75CB2A51FC8E}" destId="{B2E2D53D-4444-45B2-86D9-2EB6D5FB3974}" srcOrd="0" destOrd="0" presId="urn:microsoft.com/office/officeart/2005/8/layout/hProcess9"/>
    <dgm:cxn modelId="{229B768A-3749-4CF2-8131-79C719CE2D98}" type="presOf" srcId="{753EDBCA-0705-4CFC-923D-12545D615C78}" destId="{F55C8DE7-D234-4382-9312-9B110DBF12A3}" srcOrd="0" destOrd="0" presId="urn:microsoft.com/office/officeart/2005/8/layout/hProcess9"/>
    <dgm:cxn modelId="{3A9389F2-AD23-4942-8F43-140CC2B1DF4F}" type="presOf" srcId="{D3F750DA-F62B-4361-99F6-3A8FE2A2BB48}" destId="{20224440-6FDD-4B96-8F3C-8DD4E16A7AF2}" srcOrd="0" destOrd="0" presId="urn:microsoft.com/office/officeart/2005/8/layout/hProcess9"/>
    <dgm:cxn modelId="{B20FD5AF-A702-482D-AF03-4C48DEE770A6}" type="presParOf" srcId="{F55C8DE7-D234-4382-9312-9B110DBF12A3}" destId="{F086F7BF-65C8-4EDB-9D31-85ED2C40A6DD}" srcOrd="0" destOrd="0" presId="urn:microsoft.com/office/officeart/2005/8/layout/hProcess9"/>
    <dgm:cxn modelId="{A4ADCD8B-BC82-4399-9C9A-276D115798D7}" type="presParOf" srcId="{F55C8DE7-D234-4382-9312-9B110DBF12A3}" destId="{50C98B69-40A0-47CF-8724-C3F5AA28EA54}" srcOrd="1" destOrd="0" presId="urn:microsoft.com/office/officeart/2005/8/layout/hProcess9"/>
    <dgm:cxn modelId="{BB700E9D-75C2-416A-86E8-7CD573A4C97F}" type="presParOf" srcId="{50C98B69-40A0-47CF-8724-C3F5AA28EA54}" destId="{C5CF9D2C-AE30-4D5B-9600-A8EE430038A6}" srcOrd="0" destOrd="0" presId="urn:microsoft.com/office/officeart/2005/8/layout/hProcess9"/>
    <dgm:cxn modelId="{7857D0BB-5A91-48A5-A1CF-34864E0B67A5}" type="presParOf" srcId="{50C98B69-40A0-47CF-8724-C3F5AA28EA54}" destId="{DD2FCF0C-DF0F-4536-A520-45BEFAA0C71C}" srcOrd="1" destOrd="0" presId="urn:microsoft.com/office/officeart/2005/8/layout/hProcess9"/>
    <dgm:cxn modelId="{D02374D1-2D61-4A74-9A84-73DD6CA6DC1B}" type="presParOf" srcId="{50C98B69-40A0-47CF-8724-C3F5AA28EA54}" destId="{20224440-6FDD-4B96-8F3C-8DD4E16A7AF2}" srcOrd="2" destOrd="0" presId="urn:microsoft.com/office/officeart/2005/8/layout/hProcess9"/>
    <dgm:cxn modelId="{597E8160-EE3D-42D3-BF2A-08BDF63D1894}" type="presParOf" srcId="{50C98B69-40A0-47CF-8724-C3F5AA28EA54}" destId="{8AC3BA3C-1DF0-41FB-9502-7FE948E15972}" srcOrd="3" destOrd="0" presId="urn:microsoft.com/office/officeart/2005/8/layout/hProcess9"/>
    <dgm:cxn modelId="{45FE3BEF-7FF5-48E7-9F1B-EF04AAE29516}" type="presParOf" srcId="{50C98B69-40A0-47CF-8724-C3F5AA28EA54}" destId="{B2E2D53D-4444-45B2-86D9-2EB6D5FB397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99864-497D-4F62-A7BE-0D1098D2C91F}">
      <dsp:nvSpPr>
        <dsp:cNvPr id="0" name=""/>
        <dsp:cNvSpPr/>
      </dsp:nvSpPr>
      <dsp:spPr>
        <a:xfrm>
          <a:off x="0" y="493539"/>
          <a:ext cx="6096000" cy="529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03425-665D-442F-8F4F-882D07A8DA41}">
      <dsp:nvSpPr>
        <dsp:cNvPr id="0" name=""/>
        <dsp:cNvSpPr/>
      </dsp:nvSpPr>
      <dsp:spPr>
        <a:xfrm>
          <a:off x="304800" y="183579"/>
          <a:ext cx="4267200" cy="619920"/>
        </a:xfrm>
        <a:prstGeom prst="round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Background</a:t>
          </a:r>
        </a:p>
      </dsp:txBody>
      <dsp:txXfrm>
        <a:off x="335062" y="213841"/>
        <a:ext cx="4206676" cy="559396"/>
      </dsp:txXfrm>
    </dsp:sp>
    <dsp:sp modelId="{EC69F44C-A212-4130-8AD0-ECEBFB5A3E87}">
      <dsp:nvSpPr>
        <dsp:cNvPr id="0" name=""/>
        <dsp:cNvSpPr/>
      </dsp:nvSpPr>
      <dsp:spPr>
        <a:xfrm>
          <a:off x="0" y="1446099"/>
          <a:ext cx="6096000" cy="529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-1488257"/>
              <a:satOff val="8966"/>
              <a:lumOff val="719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32073-0B18-4C21-9D8E-0C618AE700CA}">
      <dsp:nvSpPr>
        <dsp:cNvPr id="0" name=""/>
        <dsp:cNvSpPr/>
      </dsp:nvSpPr>
      <dsp:spPr>
        <a:xfrm>
          <a:off x="304800" y="1136139"/>
          <a:ext cx="4267200" cy="619920"/>
        </a:xfrm>
        <a:prstGeom prst="roundRect">
          <a:avLst/>
        </a:prstGeom>
        <a:solidFill>
          <a:srgbClr val="8064A2">
            <a:hueOff val="-1488257"/>
            <a:satOff val="8966"/>
            <a:lumOff val="71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How to use </a:t>
          </a:r>
          <a:r>
            <a:rPr lang="en-US" sz="2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Power BI</a:t>
          </a:r>
        </a:p>
      </dsp:txBody>
      <dsp:txXfrm>
        <a:off x="335062" y="1166401"/>
        <a:ext cx="4206676" cy="559396"/>
      </dsp:txXfrm>
    </dsp:sp>
    <dsp:sp modelId="{2CA65810-D293-4440-AB48-96B9ECCC4AE7}">
      <dsp:nvSpPr>
        <dsp:cNvPr id="0" name=""/>
        <dsp:cNvSpPr/>
      </dsp:nvSpPr>
      <dsp:spPr>
        <a:xfrm>
          <a:off x="0" y="2398660"/>
          <a:ext cx="6096000" cy="529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-2976513"/>
              <a:satOff val="17933"/>
              <a:lumOff val="1437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D183E-5D97-4800-AB97-DD212224CA2F}">
      <dsp:nvSpPr>
        <dsp:cNvPr id="0" name=""/>
        <dsp:cNvSpPr/>
      </dsp:nvSpPr>
      <dsp:spPr>
        <a:xfrm>
          <a:off x="304800" y="2088699"/>
          <a:ext cx="4267200" cy="619920"/>
        </a:xfrm>
        <a:prstGeom prst="roundRect">
          <a:avLst/>
        </a:prstGeom>
        <a:solidFill>
          <a:srgbClr val="8064A2">
            <a:hueOff val="-2976513"/>
            <a:satOff val="17933"/>
            <a:lumOff val="143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Calibri" panose="020F0502020204030204" pitchFamily="34" charset="0"/>
              <a:cs typeface="Calibri" panose="020F0502020204030204" pitchFamily="34" charset="0"/>
            </a:rPr>
            <a:t>Demo: </a:t>
          </a:r>
          <a:r>
            <a:rPr lang="en-US" sz="2100" b="0" kern="1200" dirty="0"/>
            <a:t>Power BI</a:t>
          </a:r>
          <a:r>
            <a:rPr lang="en-US" altLang="zh-CN" sz="2100" b="0" kern="1200" dirty="0"/>
            <a:t>+R </a:t>
          </a:r>
          <a:r>
            <a:rPr lang="en-US" sz="2100" b="0" kern="1200" dirty="0"/>
            <a:t>cross review</a:t>
          </a:r>
          <a:endParaRPr lang="en-US" sz="2100" b="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35062" y="2118961"/>
        <a:ext cx="4206676" cy="559396"/>
      </dsp:txXfrm>
    </dsp:sp>
    <dsp:sp modelId="{CE7854A7-DAB2-472F-8D6E-98BF1196660C}">
      <dsp:nvSpPr>
        <dsp:cNvPr id="0" name=""/>
        <dsp:cNvSpPr/>
      </dsp:nvSpPr>
      <dsp:spPr>
        <a:xfrm>
          <a:off x="0" y="3351220"/>
          <a:ext cx="6096000" cy="529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-4464770"/>
              <a:satOff val="26899"/>
              <a:lumOff val="2156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0CB3E4-8F6F-48B4-B86B-2C20A874F345}">
      <dsp:nvSpPr>
        <dsp:cNvPr id="0" name=""/>
        <dsp:cNvSpPr/>
      </dsp:nvSpPr>
      <dsp:spPr>
        <a:xfrm>
          <a:off x="304800" y="3041260"/>
          <a:ext cx="4267200" cy="619920"/>
        </a:xfrm>
        <a:prstGeom prst="roundRect">
          <a:avLst/>
        </a:prstGeom>
        <a:solidFill>
          <a:srgbClr val="8064A2">
            <a:hueOff val="-4464770"/>
            <a:satOff val="26899"/>
            <a:lumOff val="215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Q&amp;A</a:t>
          </a:r>
        </a:p>
      </dsp:txBody>
      <dsp:txXfrm>
        <a:off x="335062" y="3071522"/>
        <a:ext cx="4206676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86F7BF-65C8-4EDB-9D31-85ED2C40A6DD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CF9D2C-AE30-4D5B-9600-A8EE430038A6}">
      <dsp:nvSpPr>
        <dsp:cNvPr id="0" name=""/>
        <dsp:cNvSpPr/>
      </dsp:nvSpPr>
      <dsp:spPr>
        <a:xfrm>
          <a:off x="0" y="1219199"/>
          <a:ext cx="18288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Calibri" panose="020F0502020204030204" pitchFamily="34" charset="0"/>
              <a:cs typeface="Calibri" panose="020F0502020204030204" pitchFamily="34" charset="0"/>
            </a:rPr>
            <a:t>Get Data</a:t>
          </a:r>
        </a:p>
      </dsp:txBody>
      <dsp:txXfrm>
        <a:off x="79355" y="1298554"/>
        <a:ext cx="1670090" cy="1466890"/>
      </dsp:txXfrm>
    </dsp:sp>
    <dsp:sp modelId="{20224440-6FDD-4B96-8F3C-8DD4E16A7AF2}">
      <dsp:nvSpPr>
        <dsp:cNvPr id="0" name=""/>
        <dsp:cNvSpPr/>
      </dsp:nvSpPr>
      <dsp:spPr>
        <a:xfrm>
          <a:off x="2133600" y="1219199"/>
          <a:ext cx="18288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Calibri" panose="020F0502020204030204" pitchFamily="34" charset="0"/>
              <a:cs typeface="Calibri" panose="020F0502020204030204" pitchFamily="34" charset="0"/>
            </a:rPr>
            <a:t>S</a:t>
          </a:r>
          <a:r>
            <a:rPr lang="en-US" altLang="zh-CN" sz="2200" b="1" kern="1200" dirty="0">
              <a:latin typeface="Calibri" panose="020F0502020204030204" pitchFamily="34" charset="0"/>
              <a:cs typeface="Calibri" panose="020F0502020204030204" pitchFamily="34" charset="0"/>
            </a:rPr>
            <a:t>et </a:t>
          </a:r>
          <a:r>
            <a:rPr lang="en-US" sz="2200" b="1" kern="1200" dirty="0">
              <a:latin typeface="Calibri" panose="020F0502020204030204" pitchFamily="34" charset="0"/>
              <a:cs typeface="Calibri" panose="020F0502020204030204" pitchFamily="34" charset="0"/>
            </a:rPr>
            <a:t>Relationship</a:t>
          </a:r>
        </a:p>
      </dsp:txBody>
      <dsp:txXfrm>
        <a:off x="2212955" y="1298554"/>
        <a:ext cx="1670090" cy="1466890"/>
      </dsp:txXfrm>
    </dsp:sp>
    <dsp:sp modelId="{B2E2D53D-4444-45B2-86D9-2EB6D5FB3974}">
      <dsp:nvSpPr>
        <dsp:cNvPr id="0" name=""/>
        <dsp:cNvSpPr/>
      </dsp:nvSpPr>
      <dsp:spPr>
        <a:xfrm>
          <a:off x="4267200" y="1219199"/>
          <a:ext cx="18288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b="1" kern="1200" dirty="0">
              <a:latin typeface="Calibri" panose="020F0502020204030204" pitchFamily="34" charset="0"/>
              <a:cs typeface="Calibri" panose="020F0502020204030204" pitchFamily="34" charset="0"/>
            </a:rPr>
            <a:t>Visualization</a:t>
          </a:r>
          <a:endParaRPr lang="en-US" sz="22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346555" y="1298554"/>
        <a:ext cx="1670090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31955-9C68-4B01-8B59-D00714C61901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48DA9-255D-4021-9152-50E7A9D6F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85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zh-CN" sz="1200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48DA9-255D-4021-9152-50E7A9D6F4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3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48DA9-255D-4021-9152-50E7A9D6F4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2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48DA9-255D-4021-9152-50E7A9D6F4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71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48DA9-255D-4021-9152-50E7A9D6F4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61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48DA9-255D-4021-9152-50E7A9D6F4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2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48DA9-255D-4021-9152-50E7A9D6F4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02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48DA9-255D-4021-9152-50E7A9D6F4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43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48DA9-255D-4021-9152-50E7A9D6F4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5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48DA9-255D-4021-9152-50E7A9D6F4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67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48DA9-255D-4021-9152-50E7A9D6F4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54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07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127D9164-07AF-9947-BAED-B5CA6D2A48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9359"/>
            <a:ext cx="8229600" cy="905633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831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127D9164-07AF-9947-BAED-B5CA6D2A48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9359"/>
            <a:ext cx="8229600" cy="905633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0" name="直接连接符 6">
            <a:extLst>
              <a:ext uri="{FF2B5EF4-FFF2-40B4-BE49-F238E27FC236}">
                <a16:creationId xmlns:a16="http://schemas.microsoft.com/office/drawing/2014/main" id="{4582FB60-8BC7-4A9F-8CED-5E484500E8FE}"/>
              </a:ext>
            </a:extLst>
          </p:cNvPr>
          <p:cNvCxnSpPr/>
          <p:nvPr userDrawn="1"/>
        </p:nvCxnSpPr>
        <p:spPr>
          <a:xfrm>
            <a:off x="197634" y="1028700"/>
            <a:ext cx="874800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60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127D9164-07AF-9947-BAED-B5CA6D2A48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1110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_FULL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44662"/>
            <a:ext cx="8229600" cy="905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884577" y="63832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127D9164-07AF-9947-BAED-B5CA6D2A48F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直接连接符 6">
            <a:extLst>
              <a:ext uri="{FF2B5EF4-FFF2-40B4-BE49-F238E27FC236}">
                <a16:creationId xmlns:a16="http://schemas.microsoft.com/office/drawing/2014/main" id="{BBAC4D4F-A978-4436-ABA8-E0CA452624FB}"/>
              </a:ext>
            </a:extLst>
          </p:cNvPr>
          <p:cNvCxnSpPr/>
          <p:nvPr userDrawn="1"/>
        </p:nvCxnSpPr>
        <p:spPr>
          <a:xfrm>
            <a:off x="502444" y="1028700"/>
            <a:ext cx="8137922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72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 Content Page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756150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75200" y="1600200"/>
            <a:ext cx="4114800" cy="4756150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244662"/>
            <a:ext cx="8229600" cy="905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884577" y="63832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127D9164-07AF-9947-BAED-B5CA6D2A48F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18E202A-89F8-46D2-8B71-45A6FA688B3E}"/>
              </a:ext>
            </a:extLst>
          </p:cNvPr>
          <p:cNvCxnSpPr/>
          <p:nvPr userDrawn="1"/>
        </p:nvCxnSpPr>
        <p:spPr>
          <a:xfrm>
            <a:off x="502444" y="1028700"/>
            <a:ext cx="8137922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096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73700" cy="11176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aphicFrame>
        <p:nvGraphicFramePr>
          <p:cNvPr id="9" name="Chart 8"/>
          <p:cNvGraphicFramePr/>
          <p:nvPr userDrawn="1">
            <p:extLst>
              <p:ext uri="{D42A27DB-BD31-4B8C-83A1-F6EECF244321}">
                <p14:modId xmlns:p14="http://schemas.microsoft.com/office/powerpoint/2010/main" val="2941650231"/>
              </p:ext>
            </p:extLst>
          </p:nvPr>
        </p:nvGraphicFramePr>
        <p:xfrm>
          <a:off x="2032000" y="2514600"/>
          <a:ext cx="50292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884577" y="63832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127D9164-07AF-9947-BAED-B5CA6D2A48F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5170965E-B56F-4031-9011-FAEB5CEA0C70}"/>
              </a:ext>
            </a:extLst>
          </p:cNvPr>
          <p:cNvCxnSpPr/>
          <p:nvPr userDrawn="1"/>
        </p:nvCxnSpPr>
        <p:spPr>
          <a:xfrm>
            <a:off x="502444" y="1028700"/>
            <a:ext cx="8137922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9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2946400" y="2370667"/>
            <a:ext cx="3251200" cy="3251200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2946400" y="2411217"/>
            <a:ext cx="32511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45831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4591"/>
            <a:ext cx="8229600" cy="905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991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5884577" y="63832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127D9164-07AF-9947-BAED-B5CA6D2A48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78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49" r:id="rId2"/>
    <p:sldLayoutId id="2147483750" r:id="rId3"/>
    <p:sldLayoutId id="2147483748" r:id="rId4"/>
    <p:sldLayoutId id="2147483742" r:id="rId5"/>
    <p:sldLayoutId id="2147483738" r:id="rId6"/>
    <p:sldLayoutId id="2147483740" r:id="rId7"/>
    <p:sldLayoutId id="2147483744" r:id="rId8"/>
  </p:sldLayoutIdLst>
  <p:hf hdr="0" ftr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FontTx/>
        <a:buBlip>
          <a:blip r:embed="rId10"/>
        </a:buBlip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5.wmv"/><Relationship Id="rId1" Type="http://schemas.microsoft.com/office/2007/relationships/media" Target="../media/media5.wmv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AE97D4-D710-44C6-9EB5-77EA04D6141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83338"/>
            <a:ext cx="2057400" cy="365125"/>
          </a:xfrm>
        </p:spPr>
        <p:txBody>
          <a:bodyPr/>
          <a:lstStyle/>
          <a:p>
            <a:r>
              <a:rPr lang="en-US"/>
              <a:t>Page </a:t>
            </a:r>
            <a:fld id="{127D9164-07AF-9947-BAED-B5CA6D2A48F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1F8C55-0A59-41A6-B351-CC85F730268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r>
              <a:rPr lang="en-US"/>
              <a:t>.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91CE1F-A07F-4E16-9D64-BFF5E196EA70}"/>
              </a:ext>
            </a:extLst>
          </p:cNvPr>
          <p:cNvSpPr txBox="1">
            <a:spLocks/>
          </p:cNvSpPr>
          <p:nvPr/>
        </p:nvSpPr>
        <p:spPr>
          <a:xfrm>
            <a:off x="270933" y="1354255"/>
            <a:ext cx="8585200" cy="1470025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Power BI + R Visuals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Made Easy for Medical Cross Review 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仿宋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D9060F4-0E0B-4095-9265-C31168D7A1F5}"/>
              </a:ext>
            </a:extLst>
          </p:cNvPr>
          <p:cNvSpPr txBox="1">
            <a:spLocks/>
          </p:cNvSpPr>
          <p:nvPr/>
        </p:nvSpPr>
        <p:spPr>
          <a:xfrm>
            <a:off x="270933" y="5300076"/>
            <a:ext cx="8585200" cy="7847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  <a:ea typeface="宋体" panose="02010600030101010101" pitchFamily="2" charset="-122"/>
                <a:cs typeface="+mn-cs"/>
              </a:rPr>
              <a:t>缔结创新之脉，助力成功之道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Increase the probability of your products’ success</a:t>
            </a:r>
          </a:p>
        </p:txBody>
      </p:sp>
      <p:pic>
        <p:nvPicPr>
          <p:cNvPr id="9" name="图片 4">
            <a:extLst>
              <a:ext uri="{FF2B5EF4-FFF2-40B4-BE49-F238E27FC236}">
                <a16:creationId xmlns:a16="http://schemas.microsoft.com/office/drawing/2014/main" id="{C05BDFE1-3F98-4AA3-AB2A-887279789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949" y="4515307"/>
            <a:ext cx="1308195" cy="78476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8BCB7F2-EF07-4D5D-A762-7A7B9E904133}"/>
              </a:ext>
            </a:extLst>
          </p:cNvPr>
          <p:cNvSpPr/>
          <p:nvPr/>
        </p:nvSpPr>
        <p:spPr>
          <a:xfrm>
            <a:off x="3382410" y="3493971"/>
            <a:ext cx="2492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r>
              <a:rPr lang="zh-CN" altLang="en-US" sz="2400" b="1" dirty="0"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覃晓津 </a:t>
            </a:r>
            <a:r>
              <a:rPr lang="en-US" altLang="zh-CN" sz="2400" b="1" dirty="0">
                <a:latin typeface="Calibri"/>
                <a:ea typeface="宋体" panose="02010600030101010101" pitchFamily="2" charset="-122"/>
                <a:cs typeface="Arial" panose="020B0604020202020204" pitchFamily="34" charset="0"/>
              </a:rPr>
              <a:t>Celine Qin</a:t>
            </a:r>
            <a:endParaRPr lang="en-US" sz="2400" b="1" dirty="0"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647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4F850E-3264-4B41-8972-4B0718C3DC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127D9164-07AF-9947-BAED-B5CA6D2A48F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B6BEBD-2EBB-455B-A2A3-A8CE70651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Power BI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B5CA60-AF65-4757-A050-0AF36E1E375C}"/>
              </a:ext>
            </a:extLst>
          </p:cNvPr>
          <p:cNvSpPr/>
          <p:nvPr/>
        </p:nvSpPr>
        <p:spPr>
          <a:xfrm>
            <a:off x="449317" y="1378974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Windows desktop application called 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BI Desktop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online SaaS (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as a Service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called the 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BI service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BI 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 apps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for Windows, iOS, and Android devices</a:t>
            </a:r>
            <a:endParaRPr lang="en-US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4B9220-6A22-4408-A257-F59B4A265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85" y="2687845"/>
            <a:ext cx="7867829" cy="4013203"/>
          </a:xfrm>
          <a:prstGeom prst="rect">
            <a:avLst/>
          </a:prstGeom>
        </p:spPr>
      </p:pic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AFC57CBF-501C-43EA-8D71-790CFFE06EEC}"/>
              </a:ext>
            </a:extLst>
          </p:cNvPr>
          <p:cNvSpPr txBox="1">
            <a:spLocks/>
          </p:cNvSpPr>
          <p:nvPr/>
        </p:nvSpPr>
        <p:spPr>
          <a:xfrm>
            <a:off x="7086600" y="63833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127D9164-07AF-9947-BAED-B5CA6D2A48F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204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712191-36DE-4908-AF1A-5296EB72C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5868"/>
            <a:ext cx="8229600" cy="905633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Advantages of Power BI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3E1DF4-AEF4-484F-82CC-717FE5FD8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839" y="1566747"/>
            <a:ext cx="7718322" cy="346091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Easy to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Data analysis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Data visualization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Low costs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5B0A2C7-DF29-4375-88E8-020060F1E215}"/>
              </a:ext>
            </a:extLst>
          </p:cNvPr>
          <p:cNvSpPr txBox="1">
            <a:spLocks/>
          </p:cNvSpPr>
          <p:nvPr/>
        </p:nvSpPr>
        <p:spPr>
          <a:xfrm>
            <a:off x="712839" y="3530598"/>
            <a:ext cx="8229600" cy="4756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Power BI provides multiple touch points for R*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Allows R scripts as data sources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transformations as part of Power Query steps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 visualizations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6DD48C-DC73-499A-BB92-7B56686FD0B6}"/>
              </a:ext>
            </a:extLst>
          </p:cNvPr>
          <p:cNvSpPr/>
          <p:nvPr/>
        </p:nvSpPr>
        <p:spPr>
          <a:xfrm>
            <a:off x="380431" y="6013889"/>
            <a:ext cx="837468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* </a:t>
            </a:r>
            <a:r>
              <a:rPr lang="en-US" sz="900" b="1" dirty="0"/>
              <a:t>R</a:t>
            </a:r>
            <a:r>
              <a:rPr lang="en-US" sz="900" dirty="0"/>
              <a:t> is a free software environment for statistical computing and graphics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F205B7E0-5D23-41F2-A938-19103DFC3A66}"/>
              </a:ext>
            </a:extLst>
          </p:cNvPr>
          <p:cNvSpPr txBox="1">
            <a:spLocks/>
          </p:cNvSpPr>
          <p:nvPr/>
        </p:nvSpPr>
        <p:spPr>
          <a:xfrm>
            <a:off x="7086600" y="63833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127D9164-07AF-9947-BAED-B5CA6D2A48F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787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560320"/>
            <a:ext cx="8311895" cy="1561655"/>
          </a:xfrm>
        </p:spPr>
        <p:txBody>
          <a:bodyPr>
            <a:normAutofit/>
          </a:bodyPr>
          <a:lstStyle/>
          <a:p>
            <a:pPr lvl="0" algn="ctr"/>
            <a:r>
              <a:rPr lang="en-US" altLang="zh-CN" sz="5400" dirty="0">
                <a:latin typeface="Calibri" panose="020F0502020204030204" pitchFamily="34" charset="0"/>
                <a:cs typeface="Calibri" panose="020F0502020204030204" pitchFamily="34" charset="0"/>
              </a:rPr>
              <a:t>How to use </a:t>
            </a: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Power BI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4939F38-259A-47F8-B015-EDFBF4A60F72}"/>
              </a:ext>
            </a:extLst>
          </p:cNvPr>
          <p:cNvSpPr txBox="1">
            <a:spLocks/>
          </p:cNvSpPr>
          <p:nvPr/>
        </p:nvSpPr>
        <p:spPr>
          <a:xfrm>
            <a:off x="7086600" y="63833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127D9164-07AF-9947-BAED-B5CA6D2A48F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471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35BE28-2E49-42F4-9E30-9C054AF84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Power BI Work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Flow</a:t>
            </a: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EA65C9AA-F884-4113-9D69-8494D60D7DA4}"/>
              </a:ext>
            </a:extLst>
          </p:cNvPr>
          <p:cNvSpPr txBox="1">
            <a:spLocks/>
          </p:cNvSpPr>
          <p:nvPr/>
        </p:nvSpPr>
        <p:spPr>
          <a:xfrm>
            <a:off x="3066190" y="3994775"/>
            <a:ext cx="2635045" cy="905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dirty="0"/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631F6A2E-7A6E-49DA-A89B-D7589277A1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3965763"/>
              </p:ext>
            </p:extLst>
          </p:nvPr>
        </p:nvGraphicFramePr>
        <p:xfrm>
          <a:off x="1335712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20B9DA1E-3188-4E6D-B9F1-B779AAA59997}"/>
              </a:ext>
            </a:extLst>
          </p:cNvPr>
          <p:cNvSpPr txBox="1">
            <a:spLocks/>
          </p:cNvSpPr>
          <p:nvPr/>
        </p:nvSpPr>
        <p:spPr>
          <a:xfrm>
            <a:off x="7086600" y="63833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127D9164-07AF-9947-BAED-B5CA6D2A48F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334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40404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127D9164-07AF-9947-BAED-B5CA6D2A48F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40404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60523"/>
            <a:ext cx="8229600" cy="905633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   Get Data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E1FB134-7734-4383-8059-CA0B71509EB5}"/>
              </a:ext>
            </a:extLst>
          </p:cNvPr>
          <p:cNvSpPr/>
          <p:nvPr/>
        </p:nvSpPr>
        <p:spPr>
          <a:xfrm>
            <a:off x="433975" y="565439"/>
            <a:ext cx="394204" cy="3942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459E471-8393-482F-A1FA-A737E8FA5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47" y="1697886"/>
            <a:ext cx="3840085" cy="3462228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1800" b="1" dirty="0">
                <a:latin typeface="Calibri" panose="020F0502020204030204" pitchFamily="34" charset="0"/>
                <a:cs typeface="Calibri" panose="020F0502020204030204" pitchFamily="34" charset="0"/>
              </a:rPr>
              <a:t>Files</a:t>
            </a:r>
          </a:p>
          <a:p>
            <a:pPr defTabSz="914400">
              <a:lnSpc>
                <a:spcPct val="90000"/>
              </a:lnSpc>
            </a:pPr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Excel/text/csv/xml/JSON/SharePoint folder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zh-C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1800" b="1" dirty="0">
                <a:latin typeface="Calibri" panose="020F0502020204030204" pitchFamily="34" charset="0"/>
                <a:cs typeface="Calibri" panose="020F0502020204030204" pitchFamily="34" charset="0"/>
              </a:rPr>
              <a:t>Database</a:t>
            </a:r>
          </a:p>
          <a:p>
            <a:pPr defTabSz="914400">
              <a:lnSpc>
                <a:spcPct val="90000"/>
              </a:lnSpc>
            </a:pPr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SQL Server database/Access Database/Oracle database/…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zh-C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1800" b="1" dirty="0">
                <a:latin typeface="Calibri" panose="020F0502020204030204" pitchFamily="34" charset="0"/>
                <a:cs typeface="Calibri" panose="020F0502020204030204" pitchFamily="34" charset="0"/>
              </a:rPr>
              <a:t>Azure</a:t>
            </a:r>
          </a:p>
          <a:p>
            <a:pPr defTabSz="914400">
              <a:lnSpc>
                <a:spcPct val="90000"/>
              </a:lnSpc>
            </a:pPr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Azure</a:t>
            </a:r>
            <a:r>
              <a:rPr lang="en-US" altLang="zh-CN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SQL database/…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zh-CN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1800" b="1" dirty="0">
                <a:latin typeface="Calibri" panose="020F0502020204030204" pitchFamily="34" charset="0"/>
                <a:cs typeface="Calibri" panose="020F0502020204030204" pitchFamily="34" charset="0"/>
              </a:rPr>
              <a:t>Online Services</a:t>
            </a:r>
          </a:p>
          <a:p>
            <a:pPr defTabSz="914400">
              <a:lnSpc>
                <a:spcPct val="90000"/>
              </a:lnSpc>
            </a:pPr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Power BI service/ SharePoint Online List/Google Analytics/Adobe Analytics/…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zh-C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1800" b="1" dirty="0">
                <a:latin typeface="Calibri" panose="020F0502020204030204" pitchFamily="34" charset="0"/>
                <a:cs typeface="Calibri" panose="020F0502020204030204" pitchFamily="34" charset="0"/>
              </a:rPr>
              <a:t>Other </a:t>
            </a:r>
          </a:p>
          <a:p>
            <a:pPr defTabSz="914400">
              <a:lnSpc>
                <a:spcPct val="90000"/>
              </a:lnSpc>
            </a:pPr>
            <a:r>
              <a:rPr lang="en-US" altLang="zh-CN" sz="1800" dirty="0">
                <a:latin typeface="Calibri" panose="020F0502020204030204" pitchFamily="34" charset="0"/>
                <a:cs typeface="Calibri" panose="020F0502020204030204" pitchFamily="34" charset="0"/>
              </a:rPr>
              <a:t>R script/ODBC/HDFS/…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zh-CN" sz="1200" dirty="0">
              <a:latin typeface="+mn-lt"/>
              <a:cs typeface="+mn-cs"/>
            </a:endParaRP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zh-CN" sz="1200" dirty="0">
              <a:latin typeface="+mn-lt"/>
              <a:cs typeface="+mn-cs"/>
            </a:endParaRP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200" dirty="0">
              <a:latin typeface="+mn-lt"/>
              <a:cs typeface="+mn-cs"/>
            </a:endParaRPr>
          </a:p>
        </p:txBody>
      </p:sp>
      <p:pic>
        <p:nvPicPr>
          <p:cNvPr id="11" name="datain">
            <a:hlinkClick r:id="" action="ppaction://media"/>
            <a:extLst>
              <a:ext uri="{FF2B5EF4-FFF2-40B4-BE49-F238E27FC236}">
                <a16:creationId xmlns:a16="http://schemas.microsoft.com/office/drawing/2014/main" id="{4A14380D-FA36-42E2-BA9B-298FC96FDE0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17872" y="367781"/>
            <a:ext cx="4812425" cy="6222905"/>
          </a:xfrm>
          <a:prstGeom prst="rect">
            <a:avLst/>
          </a:prstGeom>
          <a:ln>
            <a:solidFill>
              <a:schemeClr val="bg1"/>
            </a:solidFill>
            <a:prstDash val="sysDot"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B55CBE-51D5-4B7D-9EDD-EC667BFD136D}"/>
              </a:ext>
            </a:extLst>
          </p:cNvPr>
          <p:cNvCxnSpPr>
            <a:cxnSpLocks/>
          </p:cNvCxnSpPr>
          <p:nvPr/>
        </p:nvCxnSpPr>
        <p:spPr>
          <a:xfrm>
            <a:off x="4314436" y="360523"/>
            <a:ext cx="0" cy="6545603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98B633EC-F145-4032-9460-C908EF210F5D}"/>
              </a:ext>
            </a:extLst>
          </p:cNvPr>
          <p:cNvSpPr txBox="1">
            <a:spLocks/>
          </p:cNvSpPr>
          <p:nvPr/>
        </p:nvSpPr>
        <p:spPr>
          <a:xfrm>
            <a:off x="7086600" y="63833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127D9164-07AF-9947-BAED-B5CA6D2A48F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8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5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87A36A-9E48-4175-A078-A10F2CB52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Power BI+ R Scripts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57B835-E9C1-4E4E-BD26-485FB9FA0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700" y="1261925"/>
            <a:ext cx="7369277" cy="101889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WHY R?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 scripts to read SAS datasets, do data wrangling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F230A0-FD9F-42C9-ADAF-1129F0F6A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27" y="2280817"/>
            <a:ext cx="6354093" cy="4075533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FF654A84-68BF-4B4F-9D4E-ED8502F81E39}"/>
              </a:ext>
            </a:extLst>
          </p:cNvPr>
          <p:cNvSpPr txBox="1">
            <a:spLocks/>
          </p:cNvSpPr>
          <p:nvPr/>
        </p:nvSpPr>
        <p:spPr>
          <a:xfrm>
            <a:off x="7086600" y="63833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127D9164-07AF-9947-BAED-B5CA6D2A48F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60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60523"/>
            <a:ext cx="8229600" cy="905633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   S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Relationship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91C0FD-01B1-4560-A650-788976998164}"/>
              </a:ext>
            </a:extLst>
          </p:cNvPr>
          <p:cNvSpPr txBox="1">
            <a:spLocks/>
          </p:cNvSpPr>
          <p:nvPr/>
        </p:nvSpPr>
        <p:spPr>
          <a:xfrm>
            <a:off x="335931" y="1547934"/>
            <a:ext cx="4047170" cy="480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 of relationship (Cardinality)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575" marR="0" lvl="0" indent="-2682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One to One(1:1)</a:t>
            </a:r>
          </a:p>
          <a:p>
            <a:pPr marL="536575" indent="-268288"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to Many(1:*)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575" marR="0" lvl="0" indent="-2682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to One(*:1)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 filter direction</a:t>
            </a:r>
          </a:p>
          <a:p>
            <a:pPr marL="536575" indent="-268288"/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Single</a:t>
            </a:r>
          </a:p>
          <a:p>
            <a:pPr marL="536575" indent="-268288"/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relationship">
            <a:hlinkClick r:id="" action="ppaction://media"/>
            <a:extLst>
              <a:ext uri="{FF2B5EF4-FFF2-40B4-BE49-F238E27FC236}">
                <a16:creationId xmlns:a16="http://schemas.microsoft.com/office/drawing/2014/main" id="{310D7FFD-7B0C-4B2E-9614-4B804137454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6396" y="1045977"/>
            <a:ext cx="4384040" cy="509451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E1FB134-7734-4383-8059-CA0B71509EB5}"/>
              </a:ext>
            </a:extLst>
          </p:cNvPr>
          <p:cNvSpPr/>
          <p:nvPr/>
        </p:nvSpPr>
        <p:spPr>
          <a:xfrm>
            <a:off x="433975" y="565439"/>
            <a:ext cx="394204" cy="3942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B55CBE-51D5-4B7D-9EDD-EC667BFD136D}"/>
              </a:ext>
            </a:extLst>
          </p:cNvPr>
          <p:cNvCxnSpPr>
            <a:cxnSpLocks/>
          </p:cNvCxnSpPr>
          <p:nvPr/>
        </p:nvCxnSpPr>
        <p:spPr>
          <a:xfrm>
            <a:off x="4330202" y="1023533"/>
            <a:ext cx="0" cy="5834467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3E4DB408-63D6-4680-9A46-35853EFECBDF}"/>
              </a:ext>
            </a:extLst>
          </p:cNvPr>
          <p:cNvSpPr txBox="1">
            <a:spLocks/>
          </p:cNvSpPr>
          <p:nvPr/>
        </p:nvSpPr>
        <p:spPr>
          <a:xfrm>
            <a:off x="7086600" y="63833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127D9164-07AF-9947-BAED-B5CA6D2A48F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34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360523"/>
            <a:ext cx="4114800" cy="905633"/>
          </a:xfrm>
        </p:spPr>
        <p:txBody>
          <a:bodyPr>
            <a:norm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Visualization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31071" y="1769806"/>
            <a:ext cx="4114801" cy="4586544"/>
          </a:xfrm>
        </p:spPr>
        <p:txBody>
          <a:bodyPr>
            <a:normAutofit fontScale="40000" lnSpcReduction="20000"/>
          </a:bodyPr>
          <a:lstStyle/>
          <a:p>
            <a:pPr defTabSz="914400">
              <a:buFont typeface="Arial" panose="020B0604020202020204" pitchFamily="34" charset="0"/>
            </a:pPr>
            <a:r>
              <a:rPr lang="en-US" sz="60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Visualizations available in Power BI</a:t>
            </a:r>
          </a:p>
          <a:p>
            <a:pPr defTabSz="914400">
              <a:buFont typeface="Arial" panose="020B0604020202020204" pitchFamily="34" charset="0"/>
            </a:pPr>
            <a:endParaRPr lang="en-US" sz="44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defTabSz="914400"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Built-in</a:t>
            </a:r>
          </a:p>
          <a:p>
            <a:pPr marL="457200" indent="-190500" defTabSz="9144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</a:t>
            </a:r>
          </a:p>
          <a:p>
            <a:pPr marL="457200" indent="-190500" defTabSz="914400"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Treemap</a:t>
            </a:r>
            <a:endParaRPr lang="en-US" sz="44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190500" defTabSz="9144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Chart</a:t>
            </a:r>
          </a:p>
          <a:p>
            <a:pPr marL="457200" indent="-190500" defTabSz="9144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Pie chart</a:t>
            </a:r>
          </a:p>
          <a:p>
            <a:pPr marL="457200" indent="-190500" defTabSz="9144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Scatter and Bubble chart</a:t>
            </a:r>
          </a:p>
          <a:p>
            <a:pPr marL="457200" indent="-190500" defTabSz="9144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Scatter-high density</a:t>
            </a:r>
          </a:p>
          <a:p>
            <a:pPr marL="266700" defTabSz="914400"/>
            <a:endParaRPr lang="en-US" sz="44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defTabSz="914400"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powered visuals</a:t>
            </a:r>
          </a:p>
          <a:p>
            <a:pPr defTabSz="914400"/>
            <a:endParaRPr lang="en-US" sz="44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defTabSz="914400"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 visuals</a:t>
            </a:r>
          </a:p>
          <a:p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EE008E9-2B1A-485C-AE04-8E6E1D83ECC8}"/>
              </a:ext>
            </a:extLst>
          </p:cNvPr>
          <p:cNvGrpSpPr/>
          <p:nvPr/>
        </p:nvGrpSpPr>
        <p:grpSpPr>
          <a:xfrm>
            <a:off x="4591605" y="592570"/>
            <a:ext cx="4412948" cy="5900016"/>
            <a:chOff x="4526180" y="1398814"/>
            <a:chExt cx="4412948" cy="5900016"/>
          </a:xfrm>
        </p:grpSpPr>
        <p:pic>
          <p:nvPicPr>
            <p:cNvPr id="9" name="Picture 8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6555002-6B71-4582-B749-9A11314BF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87762" y="4024359"/>
              <a:ext cx="2751366" cy="1151187"/>
            </a:xfrm>
            <a:prstGeom prst="rect">
              <a:avLst/>
            </a:prstGeom>
          </p:spPr>
        </p:pic>
        <p:pic>
          <p:nvPicPr>
            <p:cNvPr id="11" name="Picture 10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F23CF63E-401F-4DF1-B17F-D9AB889C0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6182" y="4024359"/>
              <a:ext cx="1679106" cy="1167590"/>
            </a:xfrm>
            <a:prstGeom prst="rect">
              <a:avLst/>
            </a:prstGeom>
          </p:spPr>
        </p:pic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6A6F202A-84FA-4D15-A049-877FEA790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97508" y="6261232"/>
              <a:ext cx="1223727" cy="1037598"/>
            </a:xfrm>
            <a:prstGeom prst="rect">
              <a:avLst/>
            </a:prstGeom>
          </p:spPr>
        </p:pic>
        <p:pic>
          <p:nvPicPr>
            <p:cNvPr id="15" name="Picture 14" descr="A close up of text on a white background&#10;&#10;Description automatically generated">
              <a:extLst>
                <a:ext uri="{FF2B5EF4-FFF2-40B4-BE49-F238E27FC236}">
                  <a16:creationId xmlns:a16="http://schemas.microsoft.com/office/drawing/2014/main" id="{24D8681E-ED24-4F7E-B4B6-A9AE4F08E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26180" y="1398814"/>
              <a:ext cx="1742558" cy="1314869"/>
            </a:xfrm>
            <a:prstGeom prst="rect">
              <a:avLst/>
            </a:prstGeom>
          </p:spPr>
        </p:pic>
        <p:pic>
          <p:nvPicPr>
            <p:cNvPr id="17" name="Picture 16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EC980AA4-53F7-4D2E-A80E-B7AEB8520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10833" y="2712286"/>
              <a:ext cx="2115541" cy="1313981"/>
            </a:xfrm>
            <a:prstGeom prst="rect">
              <a:avLst/>
            </a:prstGeom>
          </p:spPr>
        </p:pic>
        <p:pic>
          <p:nvPicPr>
            <p:cNvPr id="19" name="Picture 18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A98BD37C-4DCF-44AB-81A6-B8C4BCB5B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76901" y="5163200"/>
              <a:ext cx="2038500" cy="1037598"/>
            </a:xfrm>
            <a:prstGeom prst="rect">
              <a:avLst/>
            </a:prstGeom>
          </p:spPr>
        </p:pic>
        <p:pic>
          <p:nvPicPr>
            <p:cNvPr id="24" name="Picture 2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09D2FE40-68A1-4FF1-B30C-BE961CA7B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68738" y="1398816"/>
              <a:ext cx="2657636" cy="1314868"/>
            </a:xfrm>
            <a:prstGeom prst="rect">
              <a:avLst/>
            </a:prstGeom>
          </p:spPr>
        </p:pic>
        <p:pic>
          <p:nvPicPr>
            <p:cNvPr id="27" name="Picture 26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94D31A8F-98DE-425A-8D18-CE1C833F3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26181" y="2712286"/>
              <a:ext cx="2297406" cy="1313981"/>
            </a:xfrm>
            <a:prstGeom prst="rect">
              <a:avLst/>
            </a:prstGeom>
          </p:spPr>
        </p:pic>
        <p:pic>
          <p:nvPicPr>
            <p:cNvPr id="29" name="Picture 28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6660754-EB24-4891-8B7A-718BA70B6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526180" y="5163200"/>
              <a:ext cx="1150721" cy="1037599"/>
            </a:xfrm>
            <a:prstGeom prst="rect">
              <a:avLst/>
            </a:prstGeom>
          </p:spPr>
        </p:pic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2ECE4C58-42D7-42AE-A9F1-2DB0BDB3E2E6}"/>
              </a:ext>
            </a:extLst>
          </p:cNvPr>
          <p:cNvSpPr/>
          <p:nvPr/>
        </p:nvSpPr>
        <p:spPr>
          <a:xfrm>
            <a:off x="450908" y="565439"/>
            <a:ext cx="394204" cy="3942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2287B468-0AFD-4D21-B012-72099A6AD219}"/>
              </a:ext>
            </a:extLst>
          </p:cNvPr>
          <p:cNvSpPr txBox="1">
            <a:spLocks/>
          </p:cNvSpPr>
          <p:nvPr/>
        </p:nvSpPr>
        <p:spPr>
          <a:xfrm>
            <a:off x="7086600" y="63833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127D9164-07AF-9947-BAED-B5CA6D2A48F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572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B7E301-7F3F-4A29-87C5-8B7E0D0181F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83338"/>
            <a:ext cx="2057400" cy="365125"/>
          </a:xfrm>
        </p:spPr>
        <p:txBody>
          <a:bodyPr/>
          <a:lstStyle/>
          <a:p>
            <a:r>
              <a:rPr lang="en-US"/>
              <a:t>Page </a:t>
            </a:r>
            <a:fld id="{127D9164-07AF-9947-BAED-B5CA6D2A48F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7CE53F-A863-4196-8497-3CD951E4837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r>
              <a:rPr lang="en-US"/>
              <a:t>.</a:t>
            </a:r>
            <a:endParaRPr lang="en-US" dirty="0"/>
          </a:p>
        </p:txBody>
      </p:sp>
      <p:pic>
        <p:nvPicPr>
          <p:cNvPr id="6" name="visualization2">
            <a:hlinkClick r:id="" action="ppaction://media"/>
            <a:extLst>
              <a:ext uri="{FF2B5EF4-FFF2-40B4-BE49-F238E27FC236}">
                <a16:creationId xmlns:a16="http://schemas.microsoft.com/office/drawing/2014/main" id="{C7CBC82F-2C73-4825-AC4B-FE1AEF7851A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49312"/>
            <a:ext cx="9144000" cy="515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5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 vol="80000" showWhenStopped="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749475"/>
            <a:ext cx="8311895" cy="1561655"/>
          </a:xfrm>
        </p:spPr>
        <p:txBody>
          <a:bodyPr>
            <a:normAutofit fontScale="70000" lnSpcReduction="20000"/>
          </a:bodyPr>
          <a:lstStyle/>
          <a:p>
            <a:pPr algn="ctr"/>
            <a:endParaRPr lang="en-US" sz="4000" b="1" dirty="0"/>
          </a:p>
          <a:p>
            <a:pPr algn="ctr"/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Power BI+R cross review </a:t>
            </a:r>
          </a:p>
          <a:p>
            <a:pPr algn="ctr"/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on safety datasets: DM, AE, CM, EX and LB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78DA8C-0A5D-403E-8B93-BD88B4CDBE9A}"/>
              </a:ext>
            </a:extLst>
          </p:cNvPr>
          <p:cNvSpPr/>
          <p:nvPr/>
        </p:nvSpPr>
        <p:spPr>
          <a:xfrm>
            <a:off x="3905791" y="2103144"/>
            <a:ext cx="13324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Demo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ECA07DEB-1828-4C5B-9B7D-774861BB3DC4}"/>
              </a:ext>
            </a:extLst>
          </p:cNvPr>
          <p:cNvSpPr txBox="1">
            <a:spLocks/>
          </p:cNvSpPr>
          <p:nvPr/>
        </p:nvSpPr>
        <p:spPr>
          <a:xfrm>
            <a:off x="7086600" y="63833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127D9164-07AF-9947-BAED-B5CA6D2A48F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58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E7CB35-8945-4F92-90FB-B79F2E00E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949088"/>
            <a:ext cx="1925797" cy="256772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E5667A-0D17-4DBE-AC8D-70972565A89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83338"/>
            <a:ext cx="2057400" cy="365125"/>
          </a:xfrm>
        </p:spPr>
        <p:txBody>
          <a:bodyPr/>
          <a:lstStyle/>
          <a:p>
            <a:r>
              <a:rPr lang="en-US"/>
              <a:t>Page </a:t>
            </a:r>
            <a:fld id="{127D9164-07AF-9947-BAED-B5CA6D2A48F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55B519-0A88-470F-8C92-E7DF8F9B415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45275" y="1543050"/>
            <a:ext cx="6638925" cy="18161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b="1" dirty="0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do you usually cross check your clinical trial data?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05F7155-56CC-4A56-A683-4022043D49D3}"/>
              </a:ext>
            </a:extLst>
          </p:cNvPr>
          <p:cNvSpPr txBox="1">
            <a:spLocks/>
          </p:cNvSpPr>
          <p:nvPr/>
        </p:nvSpPr>
        <p:spPr>
          <a:xfrm>
            <a:off x="1945275" y="3564464"/>
            <a:ext cx="6637624" cy="1816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b="1" dirty="0">
                <a:latin typeface="Calibri" panose="020F0502020204030204" pitchFamily="34" charset="0"/>
                <a:cs typeface="Calibri" panose="020F0502020204030204" pitchFamily="34" charset="0"/>
              </a:rPr>
              <a:t>Whether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cross review costs you a lot of energy and time?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5570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B08A26-5FE7-44A3-A3CC-A7D7EA76C05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83338"/>
            <a:ext cx="2057400" cy="365125"/>
          </a:xfrm>
        </p:spPr>
        <p:txBody>
          <a:bodyPr/>
          <a:lstStyle/>
          <a:p>
            <a:r>
              <a:rPr lang="en-US"/>
              <a:t>Page </a:t>
            </a:r>
            <a:fld id="{127D9164-07AF-9947-BAED-B5CA6D2A48F4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examples">
            <a:hlinkClick r:id="" action="ppaction://media"/>
            <a:extLst>
              <a:ext uri="{FF2B5EF4-FFF2-40B4-BE49-F238E27FC236}">
                <a16:creationId xmlns:a16="http://schemas.microsoft.com/office/drawing/2014/main" id="{54FC5CE9-8309-492E-9F1D-61A05358B96B}"/>
              </a:ext>
            </a:extLst>
          </p:cNvPr>
          <p:cNvPicPr>
            <a:picLocks noGrp="1" noChangeAspect="1"/>
          </p:cNvPicPr>
          <p:nvPr>
            <p:ph idx="4294967295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0614" y="958850"/>
            <a:ext cx="8229600" cy="4624388"/>
          </a:xfrm>
        </p:spPr>
      </p:pic>
    </p:spTree>
    <p:extLst>
      <p:ext uri="{BB962C8B-B14F-4D97-AF65-F5344CB8AC3E}">
        <p14:creationId xmlns:p14="http://schemas.microsoft.com/office/powerpoint/2010/main" val="279141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B09533-0799-494F-B8A2-C3C1E93E1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Share Report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47333C-5E77-4674-8F55-DBBC0E02ECEA}"/>
              </a:ext>
            </a:extLst>
          </p:cNvPr>
          <p:cNvSpPr/>
          <p:nvPr/>
        </p:nvSpPr>
        <p:spPr>
          <a:xfrm>
            <a:off x="457200" y="1393288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Publish your reports to the Service, to the cloud and then you can share it with others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54E923-3BF2-490E-9A23-B1508341B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85" y="2325646"/>
            <a:ext cx="7867829" cy="4013203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960F3A8B-21F0-4563-9825-0E21F9BA0EA5}"/>
              </a:ext>
            </a:extLst>
          </p:cNvPr>
          <p:cNvSpPr txBox="1">
            <a:spLocks/>
          </p:cNvSpPr>
          <p:nvPr/>
        </p:nvSpPr>
        <p:spPr>
          <a:xfrm>
            <a:off x="7086600" y="63833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127D9164-07AF-9947-BAED-B5CA6D2A48F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619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75522F9B-FF5C-4111-BF0C-F94A2F764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0825"/>
            <a:ext cx="8229600" cy="905633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Power BI for Medical Cross Review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CD7E43-39C4-44E9-AEA6-A2E14C05C027}"/>
              </a:ext>
            </a:extLst>
          </p:cNvPr>
          <p:cNvSpPr txBox="1"/>
          <p:nvPr/>
        </p:nvSpPr>
        <p:spPr>
          <a:xfrm>
            <a:off x="558799" y="3648640"/>
            <a:ext cx="356325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Report Creation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Connect to clinical data and create listings and visuals using Power BI Desktop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Publish those reports to the Power BI service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2EA10C-4FCF-4809-894C-CB65B85E72FF}"/>
              </a:ext>
            </a:extLst>
          </p:cNvPr>
          <p:cNvSpPr txBox="1"/>
          <p:nvPr/>
        </p:nvSpPr>
        <p:spPr>
          <a:xfrm>
            <a:off x="4649048" y="3648640"/>
            <a:ext cx="3564000" cy="18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Report Review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Review data and visuals on Power BI service to make medical decisions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E179966-1BCA-460D-B4C8-77500C415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965" y="2046521"/>
            <a:ext cx="2548137" cy="139949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32A5F98-0680-4900-8E6E-E6A740FD8FE5}"/>
              </a:ext>
            </a:extLst>
          </p:cNvPr>
          <p:cNvSpPr/>
          <p:nvPr/>
        </p:nvSpPr>
        <p:spPr>
          <a:xfrm>
            <a:off x="457200" y="1792288"/>
            <a:ext cx="3926114" cy="367075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3301BF-E741-4782-A97B-EAF581E801DB}"/>
              </a:ext>
            </a:extLst>
          </p:cNvPr>
          <p:cNvSpPr/>
          <p:nvPr/>
        </p:nvSpPr>
        <p:spPr>
          <a:xfrm>
            <a:off x="4603810" y="1792288"/>
            <a:ext cx="3926114" cy="367075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A575BEF-3417-44B9-8F15-470FB8A76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248" y="2046521"/>
            <a:ext cx="3178752" cy="1399495"/>
          </a:xfrm>
          <a:prstGeom prst="rect">
            <a:avLst/>
          </a:prstGeom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BF04E801-E8E6-4D88-9224-067B8585242B}"/>
              </a:ext>
            </a:extLst>
          </p:cNvPr>
          <p:cNvSpPr txBox="1">
            <a:spLocks/>
          </p:cNvSpPr>
          <p:nvPr/>
        </p:nvSpPr>
        <p:spPr>
          <a:xfrm>
            <a:off x="7086600" y="63833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127D9164-07AF-9947-BAED-B5CA6D2A48F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233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B8BC71-CBE0-41FF-8C71-70460054A01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EDFA7C-4B02-4F55-BF77-090C3C41C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D1F63A-7DB8-4D1D-AA6C-E71B9588E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https://docs.microsoft.com/zh-cn/power-bi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https://docs.microsoft.com/en-us/power-bi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https://www.r-project.org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D5E0A7AD-774F-49A2-BB39-16942CA43C94}"/>
              </a:ext>
            </a:extLst>
          </p:cNvPr>
          <p:cNvSpPr txBox="1">
            <a:spLocks/>
          </p:cNvSpPr>
          <p:nvPr/>
        </p:nvSpPr>
        <p:spPr>
          <a:xfrm>
            <a:off x="7086600" y="63833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127D9164-07AF-9947-BAED-B5CA6D2A48F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559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711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6BD788-72F8-4511-87F2-0620A924569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83338"/>
            <a:ext cx="2057400" cy="365125"/>
          </a:xfrm>
        </p:spPr>
        <p:txBody>
          <a:bodyPr/>
          <a:lstStyle/>
          <a:p>
            <a:r>
              <a:rPr lang="en-US"/>
              <a:t>Page </a:t>
            </a:r>
            <a:fld id="{127D9164-07AF-9947-BAED-B5CA6D2A48F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0B8517-6C8D-49EA-AE70-D35FCF94451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r>
              <a:rPr lang="en-US"/>
              <a:t>.</a:t>
            </a:r>
            <a:endParaRPr lang="en-US" dirty="0"/>
          </a:p>
        </p:txBody>
      </p:sp>
      <p:pic>
        <p:nvPicPr>
          <p:cNvPr id="6" name="excelreview">
            <a:hlinkClick r:id="" action="ppaction://media"/>
            <a:extLst>
              <a:ext uri="{FF2B5EF4-FFF2-40B4-BE49-F238E27FC236}">
                <a16:creationId xmlns:a16="http://schemas.microsoft.com/office/drawing/2014/main" id="{32A6D4F4-1DDE-407D-9012-698FA148B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938158"/>
            <a:ext cx="91440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6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31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 showWhenStopped="0">
                <p:cTn id="9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E3BED95-AF42-4A4C-80D8-CAC956DBCF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427809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C39403E-DF11-48D3-8C71-767C1CF6F6AA}"/>
              </a:ext>
            </a:extLst>
          </p:cNvPr>
          <p:cNvSpPr txBox="1">
            <a:spLocks/>
          </p:cNvSpPr>
          <p:nvPr/>
        </p:nvSpPr>
        <p:spPr>
          <a:xfrm>
            <a:off x="7086600" y="63833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127D9164-07AF-9947-BAED-B5CA6D2A48F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685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560320"/>
            <a:ext cx="8311895" cy="1561655"/>
          </a:xfrm>
        </p:spPr>
        <p:txBody>
          <a:bodyPr/>
          <a:lstStyle/>
          <a:p>
            <a:pPr lvl="0" algn="ctr"/>
            <a:r>
              <a:rPr lang="en-US" altLang="zh-CN" sz="5400" dirty="0"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  <a:endParaRPr lang="en-U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859882DA-B390-4680-A795-38943B0C24F3}"/>
              </a:ext>
            </a:extLst>
          </p:cNvPr>
          <p:cNvSpPr txBox="1">
            <a:spLocks/>
          </p:cNvSpPr>
          <p:nvPr/>
        </p:nvSpPr>
        <p:spPr>
          <a:xfrm>
            <a:off x="7086600" y="63833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127D9164-07AF-9947-BAED-B5CA6D2A48F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807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99A7C9-1734-48EF-9CB0-3EDDFBF19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7981"/>
            <a:ext cx="9144000" cy="5008071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84ACE59A-6B80-4CBA-BF96-94D9E5355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" y="434139"/>
            <a:ext cx="8229600" cy="905633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Medical Cross Review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1B4CBC38-819B-47E4-9111-8E2BC81E6690}"/>
              </a:ext>
            </a:extLst>
          </p:cNvPr>
          <p:cNvSpPr txBox="1">
            <a:spLocks/>
          </p:cNvSpPr>
          <p:nvPr/>
        </p:nvSpPr>
        <p:spPr>
          <a:xfrm>
            <a:off x="7086600" y="63833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127D9164-07AF-9947-BAED-B5CA6D2A48F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01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7744" y="418097"/>
            <a:ext cx="8229600" cy="905633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 Medical Cross Review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B2BB8F-D456-43B5-9457-3442E7BC4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56" y="1580402"/>
            <a:ext cx="7239000" cy="4200525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97FA056-C846-494C-9130-02AE1151D00B}"/>
              </a:ext>
            </a:extLst>
          </p:cNvPr>
          <p:cNvSpPr txBox="1">
            <a:spLocks/>
          </p:cNvSpPr>
          <p:nvPr/>
        </p:nvSpPr>
        <p:spPr>
          <a:xfrm>
            <a:off x="7086600" y="63833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127D9164-07AF-9947-BAED-B5CA6D2A48F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35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325B643-6333-4966-8E79-1BB6101C6979}"/>
              </a:ext>
            </a:extLst>
          </p:cNvPr>
          <p:cNvGrpSpPr/>
          <p:nvPr/>
        </p:nvGrpSpPr>
        <p:grpSpPr>
          <a:xfrm>
            <a:off x="1760667" y="1976015"/>
            <a:ext cx="5927066" cy="3459586"/>
            <a:chOff x="625997" y="1447645"/>
            <a:chExt cx="7075528" cy="4127003"/>
          </a:xfrm>
        </p:grpSpPr>
        <p:pic>
          <p:nvPicPr>
            <p:cNvPr id="12" name="Picture 11" descr="A close up of a sign&#10;&#10;Description automatically generated">
              <a:extLst>
                <a:ext uri="{FF2B5EF4-FFF2-40B4-BE49-F238E27FC236}">
                  <a16:creationId xmlns:a16="http://schemas.microsoft.com/office/drawing/2014/main" id="{00826F82-5F65-4409-9816-9CF2CFC70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380" y="3082466"/>
              <a:ext cx="2361418" cy="46244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2BFCBBC-FA0A-4C86-B948-37ABE94C5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40105" y="1447645"/>
              <a:ext cx="2361420" cy="543127"/>
            </a:xfrm>
            <a:prstGeom prst="rect">
              <a:avLst/>
            </a:prstGeom>
          </p:spPr>
        </p:pic>
        <p:pic>
          <p:nvPicPr>
            <p:cNvPr id="13" name="Picture 2" descr="Image result for jmp clinical">
              <a:extLst>
                <a:ext uri="{FF2B5EF4-FFF2-40B4-BE49-F238E27FC236}">
                  <a16:creationId xmlns:a16="http://schemas.microsoft.com/office/drawing/2014/main" id="{F0D29F94-10D7-4216-AA9E-745EBB0ADE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16301" y="4034981"/>
              <a:ext cx="2331497" cy="1539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ABAD76D-8374-4142-AC98-8ED9BA6C0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97" y="1447645"/>
              <a:ext cx="2361421" cy="1322395"/>
            </a:xfrm>
            <a:prstGeom prst="rect">
              <a:avLst/>
            </a:prstGeom>
          </p:spPr>
        </p:pic>
        <p:pic>
          <p:nvPicPr>
            <p:cNvPr id="10" name="Picture 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8417DBC0-FAF5-442A-976A-D3A32C0C2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380" y="4369298"/>
              <a:ext cx="2296015" cy="80819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F0027A3-C7D5-4816-8D5D-D6B3E9C95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301" y="3082466"/>
              <a:ext cx="2361420" cy="531320"/>
            </a:xfrm>
            <a:prstGeom prst="rect">
              <a:avLst/>
            </a:prstGeom>
          </p:spPr>
        </p:pic>
      </p:grpSp>
      <p:sp>
        <p:nvSpPr>
          <p:cNvPr id="17" name="Title 5">
            <a:extLst>
              <a:ext uri="{FF2B5EF4-FFF2-40B4-BE49-F238E27FC236}">
                <a16:creationId xmlns:a16="http://schemas.microsoft.com/office/drawing/2014/main" id="{05C7F270-C9D8-45F3-A26B-05000DA43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65" y="490427"/>
            <a:ext cx="5732206" cy="726377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Tools for Data Review</a:t>
            </a: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92E4803A-D88B-4806-9F5E-8CF31ADDAC8B}"/>
              </a:ext>
            </a:extLst>
          </p:cNvPr>
          <p:cNvSpPr txBox="1">
            <a:spLocks/>
          </p:cNvSpPr>
          <p:nvPr/>
        </p:nvSpPr>
        <p:spPr>
          <a:xfrm>
            <a:off x="7086600" y="63833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Page </a:t>
            </a:r>
            <a:fld id="{127D9164-07AF-9947-BAED-B5CA6D2A48F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646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7A10E0-6E1B-4693-9E64-7D13DFCDC20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83338"/>
            <a:ext cx="2057400" cy="365125"/>
          </a:xfrm>
        </p:spPr>
        <p:txBody>
          <a:bodyPr/>
          <a:lstStyle/>
          <a:p>
            <a:r>
              <a:rPr lang="en-US" dirty="0"/>
              <a:t>Page </a:t>
            </a:r>
            <a:fld id="{127D9164-07AF-9947-BAED-B5CA6D2A48F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052" name="Picture 4" descr="https://powerbicdn.azureedge.net/mediahandler/blog/media/PowerBI/blog/98c1c8f4-9e06-4057-b403-346a66339baf.jpg">
            <a:extLst>
              <a:ext uri="{FF2B5EF4-FFF2-40B4-BE49-F238E27FC236}">
                <a16:creationId xmlns:a16="http://schemas.microsoft.com/office/drawing/2014/main" id="{6FFEA032-1315-46EA-AC6F-F54AD9693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23" y="3229"/>
            <a:ext cx="6621178" cy="690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3A0E16D-36BD-4293-8787-BF550496F189}"/>
              </a:ext>
            </a:extLst>
          </p:cNvPr>
          <p:cNvCxnSpPr>
            <a:cxnSpLocks/>
          </p:cNvCxnSpPr>
          <p:nvPr/>
        </p:nvCxnSpPr>
        <p:spPr>
          <a:xfrm flipH="1">
            <a:off x="7484535" y="2031999"/>
            <a:ext cx="32173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04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DIA Color Theme 1">
      <a:dk1>
        <a:srgbClr val="404040"/>
      </a:dk1>
      <a:lt1>
        <a:srgbClr val="FFFFFF"/>
      </a:lt1>
      <a:dk2>
        <a:srgbClr val="FFFFFF"/>
      </a:dk2>
      <a:lt2>
        <a:srgbClr val="FFFFFF"/>
      </a:lt2>
      <a:accent1>
        <a:srgbClr val="799C4B"/>
      </a:accent1>
      <a:accent2>
        <a:srgbClr val="008CA1"/>
      </a:accent2>
      <a:accent3>
        <a:srgbClr val="A62C60"/>
      </a:accent3>
      <a:accent4>
        <a:srgbClr val="CB7E25"/>
      </a:accent4>
      <a:accent5>
        <a:srgbClr val="007665"/>
      </a:accent5>
      <a:accent6>
        <a:srgbClr val="1C5A7D"/>
      </a:accent6>
      <a:hlink>
        <a:srgbClr val="003D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IA PPT GREEN.PPTX" id="{D0903311-59FF-4917-A2B4-0877A7EE43A7}" vid="{4A6F2EAF-6AC1-48B2-B968-6FB21291CA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d9d0f46b-f6a6-4db7-a277-b2edc3298236">26</Year>
    <Doc_x0020_Status xmlns="d9d0f46b-f6a6-4db7-a277-b2edc3298236">1</Doc_x0020_Status>
    <Retention_x0020_Schedule xmlns="d9d0f46b-f6a6-4db7-a277-b2edc3298236">9</Retention_x0020_Schedule>
    <Content_x0020_Region xmlns="d9d0f46b-f6a6-4db7-a277-b2edc3298236">6</Content_x0020_Region>
    <Responsible_x0020_Office xmlns="d9d0f46b-f6a6-4db7-a277-b2edc3298236">3</Responsible_x0020_Offic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IA Document" ma:contentTypeID="0x0101007EDFF2051E4E304A84E61DD9B9CEA93D002298FAF1B3CDDA4D892B47E2DBEFE2D9" ma:contentTypeVersion="3" ma:contentTypeDescription="Create a new document." ma:contentTypeScope="" ma:versionID="4dca7694885e06b15a968b6331fbf95b">
  <xsd:schema xmlns:xsd="http://www.w3.org/2001/XMLSchema" xmlns:p="http://schemas.microsoft.com/office/2006/metadata/properties" xmlns:ns2="d9d0f46b-f6a6-4db7-a277-b2edc3298236" targetNamespace="http://schemas.microsoft.com/office/2006/metadata/properties" ma:root="true" ma:fieldsID="5c3fe42d6d1fb4970bcb9482213d756f" ns2:_="">
    <xsd:import namespace="d9d0f46b-f6a6-4db7-a277-b2edc3298236"/>
    <xsd:element name="properties">
      <xsd:complexType>
        <xsd:sequence>
          <xsd:element name="documentManagement">
            <xsd:complexType>
              <xsd:all>
                <xsd:element ref="ns2:Year"/>
                <xsd:element ref="ns2:Content_x0020_Region"/>
                <xsd:element ref="ns2:Retention_x0020_Schedule"/>
                <xsd:element ref="ns2:Responsible_x0020_Office"/>
                <xsd:element ref="ns2:Doc_x0020_Status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d9d0f46b-f6a6-4db7-a277-b2edc3298236" elementFormDefault="qualified">
    <xsd:import namespace="http://schemas.microsoft.com/office/2006/documentManagement/types"/>
    <xsd:element name="Year" ma:index="8" ma:displayName="Year" ma:list="{090302be-5fa6-4807-8954-04f8be0b0748}" ma:internalName="Year" ma:showField="Title" ma:web="d9d0f46b-f6a6-4db7-a277-b2edc3298236">
      <xsd:simpleType>
        <xsd:restriction base="dms:Lookup"/>
      </xsd:simpleType>
    </xsd:element>
    <xsd:element name="Content_x0020_Region" ma:index="9" ma:displayName="Content Region" ma:list="{6f98ea51-7189-4b6a-a911-ad4d34d5dcf8}" ma:internalName="Content_x0020_Region" ma:showField="Title" ma:web="d9d0f46b-f6a6-4db7-a277-b2edc3298236">
      <xsd:simpleType>
        <xsd:restriction base="dms:Lookup"/>
      </xsd:simpleType>
    </xsd:element>
    <xsd:element name="Retention_x0020_Schedule" ma:index="10" ma:displayName="Retention Schedule" ma:list="{88ff0776-613d-4cb1-be01-79219c896d29}" ma:internalName="Retention_x0020_Schedule" ma:showField="Title" ma:web="d9d0f46b-f6a6-4db7-a277-b2edc3298236">
      <xsd:simpleType>
        <xsd:restriction base="dms:Lookup"/>
      </xsd:simpleType>
    </xsd:element>
    <xsd:element name="Responsible_x0020_Office" ma:index="11" ma:displayName="Responsible Office" ma:list="{f4bb6a4e-f6fb-4236-8cef-05f09eb91670}" ma:internalName="Responsible_x0020_Office" ma:showField="Title" ma:web="d9d0f46b-f6a6-4db7-a277-b2edc3298236">
      <xsd:simpleType>
        <xsd:restriction base="dms:Lookup"/>
      </xsd:simpleType>
    </xsd:element>
    <xsd:element name="Doc_x0020_Status" ma:index="12" ma:displayName="Status" ma:list="{9c958115-5b88-40e9-a53f-abb8ad925efc}" ma:internalName="Doc_x0020_Status" ma:readOnly="false" ma:showField="Title" ma:web="d9d0f46b-f6a6-4db7-a277-b2edc3298236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1DD6B813-4D67-4F41-901E-EE278B8CA0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38D099-2BEE-488C-80B3-6947A2EDAFB5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d9d0f46b-f6a6-4db7-a277-b2edc3298236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D709B29-C229-4673-BB5F-90B71D0A1A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d0f46b-f6a6-4db7-a277-b2edc329823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4874</TotalTime>
  <Words>466</Words>
  <Application>Microsoft Office PowerPoint</Application>
  <PresentationFormat>On-screen Show (4:3)</PresentationFormat>
  <Paragraphs>137</Paragraphs>
  <Slides>24</Slides>
  <Notes>10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Corbel</vt:lpstr>
      <vt:lpstr>Wingdings</vt:lpstr>
      <vt:lpstr>Default Theme</vt:lpstr>
      <vt:lpstr>PowerPoint Presentation</vt:lpstr>
      <vt:lpstr>PowerPoint Presentation</vt:lpstr>
      <vt:lpstr>PowerPoint Presentation</vt:lpstr>
      <vt:lpstr>Agenda</vt:lpstr>
      <vt:lpstr>PowerPoint Presentation</vt:lpstr>
      <vt:lpstr>Medical Cross Review</vt:lpstr>
      <vt:lpstr>  Medical Cross Review</vt:lpstr>
      <vt:lpstr>Tools for Data Review</vt:lpstr>
      <vt:lpstr>PowerPoint Presentation</vt:lpstr>
      <vt:lpstr>Power BI</vt:lpstr>
      <vt:lpstr>Advantages of Power BI</vt:lpstr>
      <vt:lpstr>PowerPoint Presentation</vt:lpstr>
      <vt:lpstr>Power BI Work Flow</vt:lpstr>
      <vt:lpstr>    Get Data</vt:lpstr>
      <vt:lpstr>Power BI+ R Scripts</vt:lpstr>
      <vt:lpstr>    Set Relationship</vt:lpstr>
      <vt:lpstr>Visualization</vt:lpstr>
      <vt:lpstr>PowerPoint Presentation</vt:lpstr>
      <vt:lpstr>PowerPoint Presentation</vt:lpstr>
      <vt:lpstr>PowerPoint Presentation</vt:lpstr>
      <vt:lpstr>Share Report</vt:lpstr>
      <vt:lpstr>Power BI for Medical Cross Review </vt:lpstr>
      <vt:lpstr>Reference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Yuanyuan Gu</dc:creator>
  <cp:lastModifiedBy>Celine Qin</cp:lastModifiedBy>
  <cp:revision>249</cp:revision>
  <dcterms:created xsi:type="dcterms:W3CDTF">2019-07-05T06:54:40Z</dcterms:created>
  <dcterms:modified xsi:type="dcterms:W3CDTF">2019-09-09T03:16:27Z</dcterms:modified>
</cp:coreProperties>
</file>