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5"/>
  </p:notesMasterIdLst>
  <p:sldIdLst>
    <p:sldId id="266" r:id="rId2"/>
    <p:sldId id="271" r:id="rId3"/>
    <p:sldId id="297" r:id="rId4"/>
    <p:sldId id="274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5" r:id="rId14"/>
    <p:sldId id="287" r:id="rId15"/>
    <p:sldId id="286" r:id="rId16"/>
    <p:sldId id="283" r:id="rId17"/>
    <p:sldId id="284" r:id="rId18"/>
    <p:sldId id="289" r:id="rId19"/>
    <p:sldId id="290" r:id="rId20"/>
    <p:sldId id="291" r:id="rId21"/>
    <p:sldId id="292" r:id="rId22"/>
    <p:sldId id="293" r:id="rId23"/>
    <p:sldId id="258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FF6"/>
    <a:srgbClr val="3D5D19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2325C8-FBBD-4932-9471-D48E54CDCCAC}" type="datetimeFigureOut">
              <a:rPr lang="en-US" altLang="en-US"/>
              <a:pPr>
                <a:defRPr/>
              </a:pPr>
              <a:t>9/9/2019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7E27DB-B1BF-4D0B-A3CB-23545D04F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329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F966B7-570F-4BEB-B8FC-F2C67BAC5B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905000"/>
            <a:ext cx="10820400" cy="1447800"/>
          </a:xfrm>
        </p:spPr>
        <p:txBody>
          <a:bodyPr/>
          <a:lstStyle>
            <a:lvl1pPr marL="109537" indent="0">
              <a:buNone/>
              <a:defRPr b="0"/>
            </a:lvl1pPr>
          </a:lstStyle>
          <a:p>
            <a:pPr lvl="0"/>
            <a:r>
              <a:rPr lang="en-US" dirty="0"/>
              <a:t>Author 1 Name: Author 1 Biography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56E759-A785-4CA1-AB64-B7F7F5B99B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505200"/>
            <a:ext cx="10820400" cy="1447800"/>
          </a:xfrm>
        </p:spPr>
        <p:txBody>
          <a:bodyPr/>
          <a:lstStyle>
            <a:lvl1pPr marL="109537" indent="0">
              <a:buNone/>
              <a:defRPr/>
            </a:lvl1pPr>
          </a:lstStyle>
          <a:p>
            <a:pPr lvl="0"/>
            <a:r>
              <a:rPr lang="en-US" dirty="0"/>
              <a:t>Author 2 Name: Author 2 Biography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54A65E2-FB4B-42EB-9349-589AE14A3E7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C4BE6F43-98E8-4D63-B55D-DCF1C901179C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B295823-0575-43C8-AEFB-7D7DDD7F32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Number xx-xxx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BC361B0-2C1B-468A-9569-6D7447D849B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339704-F9B3-4C6B-B54B-06AD26381A4A}" type="slidenum">
              <a:rPr lang="en-US" altLang="en-US" smtClean="0"/>
              <a:pPr>
                <a:defRPr/>
              </a:pPr>
              <a:t>‹#›</a:t>
            </a:fld>
            <a:endParaRPr lang="en-US" altLang="en-US" sz="110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B55CD069-371D-4FC1-A2F2-DE7927F01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304800"/>
            <a:ext cx="9245601" cy="114300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26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  <a:prstGeom prst="rect">
            <a:avLst/>
          </a:prstGeo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665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ption 1">
    <p:bg>
      <p:bgPr>
        <a:gradFill flip="none" rotWithShape="1">
          <a:gsLst>
            <a:gs pos="99000">
              <a:schemeClr val="tx1">
                <a:lumMod val="65000"/>
                <a:lumOff val="35000"/>
              </a:schemeClr>
            </a:gs>
            <a:gs pos="50000">
              <a:schemeClr val="bg1">
                <a:lumMod val="75000"/>
              </a:schemeClr>
            </a:gs>
            <a:gs pos="0">
              <a:srgbClr val="DFEFF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25373C4E-0E55-4757-9EF8-4A5017921A8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52604"/>
            <a:ext cx="10363200" cy="1829761"/>
          </a:xfrm>
          <a:prstGeom prst="rect">
            <a:avLst/>
          </a:prstGeo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Section title style</a:t>
            </a:r>
          </a:p>
        </p:txBody>
      </p:sp>
      <p:sp>
        <p:nvSpPr>
          <p:cNvPr id="7" name="Subtitle 16">
            <a:extLst>
              <a:ext uri="{FF2B5EF4-FFF2-40B4-BE49-F238E27FC236}">
                <a16:creationId xmlns:a16="http://schemas.microsoft.com/office/drawing/2014/main" id="{BDF03BBF-027E-4197-91D2-E79E59BA05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Section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051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ption 2">
    <p:bg>
      <p:bgPr>
        <a:gradFill flip="none" rotWithShape="1">
          <a:gsLst>
            <a:gs pos="99000">
              <a:schemeClr val="accent1"/>
            </a:gs>
            <a:gs pos="24000">
              <a:schemeClr val="accent1">
                <a:lumMod val="40000"/>
                <a:lumOff val="60000"/>
              </a:schemeClr>
            </a:gs>
            <a:gs pos="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>
            <a:extLst>
              <a:ext uri="{FF2B5EF4-FFF2-40B4-BE49-F238E27FC236}">
                <a16:creationId xmlns:a16="http://schemas.microsoft.com/office/drawing/2014/main" id="{25373C4E-0E55-4757-9EF8-4A5017921A8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52604"/>
            <a:ext cx="10363200" cy="1829761"/>
          </a:xfrm>
          <a:prstGeom prst="rect">
            <a:avLst/>
          </a:prstGeo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Section title style</a:t>
            </a:r>
          </a:p>
        </p:txBody>
      </p:sp>
      <p:sp>
        <p:nvSpPr>
          <p:cNvPr id="7" name="Subtitle 16">
            <a:extLst>
              <a:ext uri="{FF2B5EF4-FFF2-40B4-BE49-F238E27FC236}">
                <a16:creationId xmlns:a16="http://schemas.microsoft.com/office/drawing/2014/main" id="{BDF03BBF-027E-4197-91D2-E79E59BA05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Section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596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de by S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D720B38A-29BE-4690-B34E-EAC209A30803}"/>
              </a:ext>
            </a:extLst>
          </p:cNvPr>
          <p:cNvSpPr txBox="1">
            <a:spLocks/>
          </p:cNvSpPr>
          <p:nvPr userDrawn="1"/>
        </p:nvSpPr>
        <p:spPr>
          <a:xfrm>
            <a:off x="2362200" y="304800"/>
            <a:ext cx="9245601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MS PGothic" panose="020B0600070205080204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MS PGothic" panose="020B0600070205080204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MS PGothic" panose="020B0600070205080204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0"/>
              </a:defRPr>
            </a:lvl9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DEC39-0796-485D-BA09-0314A1320B8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0" y="1828800"/>
            <a:ext cx="4953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551E262-69CB-4F23-AF75-898EF63027B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00800" y="1828800"/>
            <a:ext cx="4953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9">
            <a:extLst>
              <a:ext uri="{FF2B5EF4-FFF2-40B4-BE49-F238E27FC236}">
                <a16:creationId xmlns:a16="http://schemas.microsoft.com/office/drawing/2014/main" id="{4EB547B0-6387-4912-9CA3-C05409BCE38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8970433" y="6408741"/>
            <a:ext cx="2559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9C2F-051B-4E34-B2AC-17E8814C3B83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19" name="Footer Placeholder 21">
            <a:extLst>
              <a:ext uri="{FF2B5EF4-FFF2-40B4-BE49-F238E27FC236}">
                <a16:creationId xmlns:a16="http://schemas.microsoft.com/office/drawing/2014/main" id="{87BE3C48-5E78-4DCF-977D-F22F14AF890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839884" y="6408741"/>
            <a:ext cx="3134783" cy="365125"/>
          </a:xfrm>
        </p:spPr>
        <p:txBody>
          <a:bodyPr/>
          <a:lstStyle>
            <a:lvl1pPr algn="ct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20" name="Slide Number Placeholder 17">
            <a:extLst>
              <a:ext uri="{FF2B5EF4-FFF2-40B4-BE49-F238E27FC236}">
                <a16:creationId xmlns:a16="http://schemas.microsoft.com/office/drawing/2014/main" id="{3ACD8A34-2762-4252-87E2-A4107E267F2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529484" y="6408741"/>
            <a:ext cx="48894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E585-845B-497D-BF2F-352F8654D138}" type="slidenum">
              <a:rPr lang="en-US" altLang="en-US"/>
              <a:pPr>
                <a:defRPr/>
              </a:pPr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17015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62200" y="304800"/>
            <a:ext cx="9245601" cy="114300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A1241-4DEE-4FB0-A61B-564819636ADC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C53C-9F89-4DDE-A73C-FCE67BB39BDF}" type="slidenum">
              <a:rPr lang="en-US" altLang="en-US"/>
              <a:pPr>
                <a:defRPr/>
              </a:pPr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03031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5626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5626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966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966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9C2F-051B-4E34-B2AC-17E8814C3B83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E585-845B-497D-BF2F-352F8654D138}" type="slidenum">
              <a:rPr lang="en-US" altLang="en-US"/>
              <a:pPr>
                <a:defRPr/>
              </a:pPr>
              <a:t>‹#›</a:t>
            </a:fld>
            <a:endParaRPr lang="en-US" altLang="en-US" sz="110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CD2DECC-795F-453D-AE73-FED0C20E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304800"/>
            <a:ext cx="9245601" cy="114300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1119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B18377EC-49B2-4F4A-A62A-250F8457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433" y="6408741"/>
            <a:ext cx="255905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9C2F-051B-4E34-B2AC-17E8814C3B83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B893E797-9BE8-43E1-9DE5-7B455DD2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39884" y="6408741"/>
            <a:ext cx="3134783" cy="365125"/>
          </a:xfrm>
        </p:spPr>
        <p:txBody>
          <a:bodyPr/>
          <a:lstStyle>
            <a:lvl1pPr algn="ct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7B7F3E19-2F40-4654-A4AB-4507AA7B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9484" y="6408741"/>
            <a:ext cx="48894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E585-845B-497D-BF2F-352F8654D138}" type="slidenum">
              <a:rPr lang="en-US" altLang="en-US"/>
              <a:pPr>
                <a:defRPr/>
              </a:pPr>
              <a:t>‹#›</a:t>
            </a:fld>
            <a:endParaRPr lang="en-US" altLang="en-US" sz="1100"/>
          </a:p>
        </p:txBody>
      </p:sp>
      <p:sp>
        <p:nvSpPr>
          <p:cNvPr id="6" name="Title 6">
            <a:extLst>
              <a:ext uri="{FF2B5EF4-FFF2-40B4-BE49-F238E27FC236}">
                <a16:creationId xmlns:a16="http://schemas.microsoft.com/office/drawing/2014/main" id="{D7339F21-8FDE-454B-8F10-CC2B36F76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304800"/>
            <a:ext cx="9245601" cy="1143000"/>
          </a:xfrm>
          <a:prstGeom prst="rect">
            <a:avLst/>
          </a:prstGeo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92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F47-D912-4DD2-AA43-93D0BB19EC22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2448-CAF6-4A22-A237-37BB83832CC2}" type="slidenum">
              <a:rPr lang="en-US" altLang="en-US"/>
              <a:pPr>
                <a:defRPr/>
              </a:pPr>
              <a:t>‹#›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01163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362200" y="301752"/>
            <a:ext cx="92202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41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E470AB-BCE4-41CD-BB1E-89173243B18D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41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41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339704-F9B3-4C6B-B54B-06AD26381A4A}" type="slidenum">
              <a:rPr lang="en-US" altLang="en-US"/>
              <a:pPr>
                <a:defRPr/>
              </a:pPr>
              <a:t>‹#›</a:t>
            </a:fld>
            <a:endParaRPr lang="en-US" altLang="en-US" sz="110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90258"/>
            <a:ext cx="1914399" cy="11061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1" r:id="rId2"/>
    <p:sldLayoutId id="2147483766" r:id="rId3"/>
    <p:sldLayoutId id="2147483767" r:id="rId4"/>
    <p:sldLayoutId id="2147483762" r:id="rId5"/>
    <p:sldLayoutId id="2147483758" r:id="rId6"/>
    <p:sldLayoutId id="2147483763" r:id="rId7"/>
    <p:sldLayoutId id="2147483764" r:id="rId8"/>
    <p:sldLayoutId id="2147483759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aefreq_fpg_v1.pdf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1FBC7D-3B2D-4C36-B979-AC2D0C8FE0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b="1" dirty="0"/>
              <a:t>Writing Robust SAS Macros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0B322A-AC93-4F5B-8505-54EB03AD5B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Yan Qiao</a:t>
            </a:r>
          </a:p>
          <a:p>
            <a:r>
              <a:rPr lang="en-US" dirty="0"/>
              <a:t>Principle Programmer, </a:t>
            </a:r>
            <a:r>
              <a:rPr lang="en-US" dirty="0" err="1"/>
              <a:t>BeiGene</a:t>
            </a:r>
            <a:endParaRPr lang="en-US" dirty="0"/>
          </a:p>
          <a:p>
            <a:r>
              <a:rPr lang="en-US" altLang="zh-CN"/>
              <a:t>Wuhan</a:t>
            </a:r>
            <a:r>
              <a:rPr lang="en-US"/>
              <a:t>,</a:t>
            </a:r>
            <a:r>
              <a:rPr lang="en-US" altLang="zh-CN"/>
              <a:t>12SEP</a:t>
            </a:r>
            <a:r>
              <a:rPr lang="en-US"/>
              <a:t>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4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Check and React to Outcomes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457200" y="2362200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err="1"/>
              <a:t>syserr</a:t>
            </a:r>
            <a:r>
              <a:rPr lang="en-US" sz="2800" dirty="0"/>
              <a:t> contains a return code status set by some SAS procedures and the data step. (0=no error/warning; 4</a:t>
            </a:r>
            <a:r>
              <a:rPr lang="en-US" sz="2800"/>
              <a:t>=warning; &gt;4=error).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err="1"/>
              <a:t>sysfilrc</a:t>
            </a:r>
            <a:r>
              <a:rPr lang="en-US" sz="2800" i="1" dirty="0"/>
              <a:t> </a:t>
            </a:r>
            <a:r>
              <a:rPr lang="en-US" sz="2800" dirty="0"/>
              <a:t>contains the return code from the last filename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err="1"/>
              <a:t>syslibrc</a:t>
            </a:r>
            <a:r>
              <a:rPr lang="en-US" sz="2800" dirty="0"/>
              <a:t> contains the return code from the last </a:t>
            </a:r>
            <a:r>
              <a:rPr lang="en-US" sz="2800" dirty="0" err="1"/>
              <a:t>libname</a:t>
            </a:r>
            <a:r>
              <a:rPr lang="en-US" sz="2800" dirty="0"/>
              <a:t>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063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Check and React to Outcomes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457200" y="2362200"/>
            <a:ext cx="10515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proc sort data=&amp;data out=&amp;out ;</a:t>
            </a:r>
          </a:p>
          <a:p>
            <a:pPr lvl="1"/>
            <a:r>
              <a:rPr lang="en-US" dirty="0"/>
              <a:t>    by &amp;by ;</a:t>
            </a:r>
          </a:p>
          <a:p>
            <a:pPr lvl="1"/>
            <a:r>
              <a:rPr lang="en-US" dirty="0"/>
              <a:t>   %if (%quote(&amp;where) ^= %str()) %then %do ;</a:t>
            </a:r>
          </a:p>
          <a:p>
            <a:pPr lvl="1"/>
            <a:r>
              <a:rPr lang="en-US" dirty="0"/>
              <a:t>         where &amp;where ;</a:t>
            </a:r>
          </a:p>
          <a:p>
            <a:pPr lvl="1"/>
            <a:r>
              <a:rPr lang="en-US" dirty="0"/>
              <a:t>      %end ;</a:t>
            </a:r>
          </a:p>
          <a:p>
            <a:pPr lvl="1"/>
            <a:r>
              <a:rPr lang="en-US" dirty="0"/>
              <a:t>   run ;</a:t>
            </a:r>
          </a:p>
          <a:p>
            <a:pPr lvl="1"/>
            <a:r>
              <a:rPr lang="en-US" dirty="0"/>
              <a:t>%if &amp;</a:t>
            </a:r>
            <a:r>
              <a:rPr lang="en-US" dirty="0" err="1"/>
              <a:t>syserr</a:t>
            </a:r>
            <a:r>
              <a:rPr lang="en-US" dirty="0"/>
              <a:t> &gt; 4 %then %do ;</a:t>
            </a:r>
          </a:p>
          <a:p>
            <a:pPr lvl="1"/>
            <a:r>
              <a:rPr lang="en-US" dirty="0"/>
              <a:t>     %put ERROR: &amp;</a:t>
            </a:r>
            <a:r>
              <a:rPr lang="en-US" dirty="0" err="1"/>
              <a:t>sysmacroname</a:t>
            </a:r>
            <a:r>
              <a:rPr lang="en-US" dirty="0"/>
              <a:t>: error sorting the dataset. ;</a:t>
            </a:r>
          </a:p>
          <a:p>
            <a:pPr lvl="1"/>
            <a:r>
              <a:rPr lang="en-US" dirty="0"/>
              <a:t>     %return ;</a:t>
            </a:r>
          </a:p>
          <a:p>
            <a:pPr lvl="1"/>
            <a:r>
              <a:rPr lang="en-US" dirty="0"/>
              <a:t>     %end;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508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Return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533400" y="2318445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Define a global macro variable for return code</a:t>
            </a:r>
            <a:r>
              <a:rPr lang="en-US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Use consistent return code in macro system.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143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Return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457200" y="1524000"/>
            <a:ext cx="10515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%macro </a:t>
            </a:r>
            <a:r>
              <a:rPr lang="en-US" dirty="0" err="1"/>
              <a:t>finddups</a:t>
            </a:r>
            <a:r>
              <a:rPr lang="en-US" dirty="0"/>
              <a:t>(data=_</a:t>
            </a:r>
            <a:r>
              <a:rPr lang="en-US" dirty="0" err="1"/>
              <a:t>last_,out</a:t>
            </a:r>
            <a:r>
              <a:rPr lang="en-US" dirty="0"/>
              <a:t>=_</a:t>
            </a:r>
            <a:r>
              <a:rPr lang="en-US" dirty="0" err="1"/>
              <a:t>dups,by</a:t>
            </a:r>
            <a:r>
              <a:rPr lang="en-US" dirty="0"/>
              <a:t>=, </a:t>
            </a:r>
            <a:r>
              <a:rPr lang="en-US" dirty="0" err="1"/>
              <a:t>rc</a:t>
            </a:r>
            <a:r>
              <a:rPr lang="en-US" dirty="0"/>
              <a:t>=</a:t>
            </a:r>
            <a:r>
              <a:rPr lang="en-US" dirty="0" err="1"/>
              <a:t>rc_finddups</a:t>
            </a:r>
            <a:r>
              <a:rPr lang="en-US" dirty="0"/>
              <a:t>) ;</a:t>
            </a:r>
            <a:endParaRPr lang="en-US" sz="1600" dirty="0"/>
          </a:p>
          <a:p>
            <a:pPr lvl="1"/>
            <a:r>
              <a:rPr lang="en-US" dirty="0"/>
              <a:t>      %if %quote(&amp;</a:t>
            </a:r>
            <a:r>
              <a:rPr lang="en-US" dirty="0" err="1"/>
              <a:t>rc</a:t>
            </a:r>
            <a:r>
              <a:rPr lang="en-US" dirty="0"/>
              <a:t>) = %str() %then %do ;</a:t>
            </a:r>
            <a:endParaRPr lang="en-US" sz="1600" dirty="0"/>
          </a:p>
          <a:p>
            <a:pPr lvl="1"/>
            <a:r>
              <a:rPr lang="en-US" dirty="0"/>
              <a:t>             %put NOTE: &amp;</a:t>
            </a:r>
            <a:r>
              <a:rPr lang="en-US" dirty="0" err="1"/>
              <a:t>sysmacroname</a:t>
            </a:r>
            <a:r>
              <a:rPr lang="en-US" dirty="0"/>
              <a:t>: Using RC_&amp;</a:t>
            </a:r>
            <a:r>
              <a:rPr lang="en-US" dirty="0" err="1"/>
              <a:t>sysmacroname</a:t>
            </a:r>
            <a:r>
              <a:rPr lang="en-US" dirty="0"/>
              <a:t> for the RC parameter ;</a:t>
            </a:r>
            <a:endParaRPr lang="en-US" sz="1600" dirty="0"/>
          </a:p>
          <a:p>
            <a:pPr lvl="1"/>
            <a:r>
              <a:rPr lang="en-US" dirty="0"/>
              <a:t>             %let </a:t>
            </a:r>
            <a:r>
              <a:rPr lang="en-US" dirty="0" err="1"/>
              <a:t>rc</a:t>
            </a:r>
            <a:r>
              <a:rPr lang="en-US" dirty="0"/>
              <a:t>=</a:t>
            </a:r>
            <a:r>
              <a:rPr lang="en-US" dirty="0" err="1"/>
              <a:t>rc</a:t>
            </a:r>
            <a:r>
              <a:rPr lang="en-US" dirty="0"/>
              <a:t>_&amp;</a:t>
            </a:r>
            <a:r>
              <a:rPr lang="en-US" dirty="0" err="1"/>
              <a:t>sysmacroname</a:t>
            </a:r>
            <a:r>
              <a:rPr lang="en-US" dirty="0"/>
              <a:t> ;</a:t>
            </a:r>
            <a:endParaRPr lang="en-US" sz="1600" dirty="0"/>
          </a:p>
          <a:p>
            <a:pPr lvl="1"/>
            <a:r>
              <a:rPr lang="en-US" dirty="0"/>
              <a:t>             %end ;</a:t>
            </a:r>
            <a:endParaRPr lang="en-US" sz="1600" dirty="0"/>
          </a:p>
          <a:p>
            <a:pPr lvl="1"/>
            <a:r>
              <a:rPr lang="en-US" dirty="0"/>
              <a:t>    %global &amp;</a:t>
            </a:r>
            <a:r>
              <a:rPr lang="en-US" dirty="0" err="1"/>
              <a:t>rc</a:t>
            </a:r>
            <a:r>
              <a:rPr lang="en-US" dirty="0"/>
              <a:t> ;</a:t>
            </a:r>
            <a:endParaRPr lang="en-US" sz="1600" dirty="0"/>
          </a:p>
          <a:p>
            <a:pPr lvl="1"/>
            <a:r>
              <a:rPr lang="en-US" dirty="0"/>
              <a:t>    %let &amp;</a:t>
            </a:r>
            <a:r>
              <a:rPr lang="en-US" dirty="0" err="1"/>
              <a:t>rc</a:t>
            </a:r>
            <a:r>
              <a:rPr lang="en-US" dirty="0"/>
              <a:t>=9999 ;</a:t>
            </a:r>
            <a:endParaRPr lang="en-US" sz="1600" dirty="0"/>
          </a:p>
          <a:p>
            <a:pPr lvl="1"/>
            <a:r>
              <a:rPr lang="en-US" dirty="0"/>
              <a:t> </a:t>
            </a:r>
            <a:endParaRPr lang="en-US" sz="1600" dirty="0"/>
          </a:p>
          <a:p>
            <a:pPr lvl="1"/>
            <a:r>
              <a:rPr lang="en-US" dirty="0"/>
              <a:t>   proc sort data=&amp;data out=&amp;out ;</a:t>
            </a:r>
            <a:endParaRPr lang="en-US" sz="1600" dirty="0"/>
          </a:p>
          <a:p>
            <a:pPr lvl="1"/>
            <a:r>
              <a:rPr lang="en-US" dirty="0"/>
              <a:t>      by &amp;by ;</a:t>
            </a:r>
            <a:endParaRPr lang="en-US" sz="1600" dirty="0"/>
          </a:p>
          <a:p>
            <a:pPr lvl="1"/>
            <a:r>
              <a:rPr lang="en-US" dirty="0"/>
              <a:t>     run ;</a:t>
            </a:r>
            <a:endParaRPr lang="en-US" sz="1600" dirty="0"/>
          </a:p>
          <a:p>
            <a:pPr lvl="1"/>
            <a:r>
              <a:rPr lang="en-US" dirty="0"/>
              <a:t>    %if &amp;</a:t>
            </a:r>
            <a:r>
              <a:rPr lang="en-US" dirty="0" err="1"/>
              <a:t>syserr</a:t>
            </a:r>
            <a:r>
              <a:rPr lang="en-US" dirty="0"/>
              <a:t>&gt;4 %then %do ;</a:t>
            </a:r>
            <a:endParaRPr lang="en-US" sz="1600" dirty="0"/>
          </a:p>
          <a:p>
            <a:pPr lvl="1"/>
            <a:r>
              <a:rPr lang="en-US" dirty="0"/>
              <a:t>          %let &amp;</a:t>
            </a:r>
            <a:r>
              <a:rPr lang="en-US" dirty="0" err="1"/>
              <a:t>rc</a:t>
            </a:r>
            <a:r>
              <a:rPr lang="en-US" dirty="0"/>
              <a:t>=3 ;</a:t>
            </a:r>
            <a:endParaRPr lang="en-US" sz="1600" dirty="0"/>
          </a:p>
          <a:p>
            <a:pPr lvl="1"/>
            <a:r>
              <a:rPr lang="en-US" dirty="0"/>
              <a:t>         %return ;</a:t>
            </a:r>
            <a:endParaRPr lang="en-US" sz="1600" dirty="0"/>
          </a:p>
          <a:p>
            <a:pPr lvl="1"/>
            <a:r>
              <a:rPr lang="en-US" dirty="0"/>
              <a:t>         %end ;</a:t>
            </a:r>
            <a:endParaRPr lang="en-US" sz="1600" dirty="0"/>
          </a:p>
          <a:p>
            <a:pPr lvl="1"/>
            <a:r>
              <a:rPr lang="en-US" dirty="0"/>
              <a:t>      ...</a:t>
            </a:r>
            <a:endParaRPr lang="en-US" sz="1600" dirty="0"/>
          </a:p>
          <a:p>
            <a:pPr lvl="1"/>
            <a:r>
              <a:rPr lang="en-US" dirty="0"/>
              <a:t>     %let &amp;</a:t>
            </a:r>
            <a:r>
              <a:rPr lang="en-US" dirty="0" err="1"/>
              <a:t>rc</a:t>
            </a:r>
            <a:r>
              <a:rPr lang="en-US" dirty="0"/>
              <a:t>=0;</a:t>
            </a:r>
            <a:endParaRPr lang="en-US" sz="1600" dirty="0"/>
          </a:p>
          <a:p>
            <a:pPr lvl="1"/>
            <a:r>
              <a:rPr lang="en-US" dirty="0"/>
              <a:t>%mend;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6373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Restore Environment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533400" y="2318445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Resetting options to their original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Deleting temporary files and data 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Clearing file or library references used internally by the macro.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/>
              <a:t>Ensuring that no undesired global macro variables have been defined.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2016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543962" y="725269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Restore Environment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85800" y="1657350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proc sort data=&amp;data out=_</a:t>
            </a:r>
            <a:r>
              <a:rPr lang="en-US" dirty="0" err="1"/>
              <a:t>finddups_tmp</a:t>
            </a:r>
            <a:r>
              <a:rPr lang="en-US" dirty="0"/>
              <a:t> ;</a:t>
            </a:r>
          </a:p>
          <a:p>
            <a:pPr lvl="1"/>
            <a:r>
              <a:rPr lang="en-US" dirty="0"/>
              <a:t>         by &amp;by ;</a:t>
            </a:r>
          </a:p>
          <a:p>
            <a:pPr lvl="1"/>
            <a:r>
              <a:rPr lang="en-US" dirty="0"/>
              <a:t>       run ;</a:t>
            </a:r>
          </a:p>
          <a:p>
            <a:pPr lvl="1"/>
            <a:r>
              <a:rPr lang="en-US" dirty="0"/>
              <a:t>%if &amp;</a:t>
            </a:r>
            <a:r>
              <a:rPr lang="en-US" dirty="0" err="1"/>
              <a:t>syserr</a:t>
            </a:r>
            <a:r>
              <a:rPr lang="en-US" dirty="0"/>
              <a:t>&gt;4 %then %do ;</a:t>
            </a:r>
          </a:p>
          <a:p>
            <a:pPr lvl="1"/>
            <a:r>
              <a:rPr lang="en-US" dirty="0"/>
              <a:t>       %let &amp;</a:t>
            </a:r>
            <a:r>
              <a:rPr lang="en-US" dirty="0" err="1"/>
              <a:t>rc</a:t>
            </a:r>
            <a:r>
              <a:rPr lang="en-US" dirty="0"/>
              <a:t>=3 ;</a:t>
            </a:r>
          </a:p>
          <a:p>
            <a:pPr lvl="1"/>
            <a:r>
              <a:rPr lang="en-US" dirty="0"/>
              <a:t>        %</a:t>
            </a:r>
            <a:r>
              <a:rPr lang="en-US" dirty="0" err="1"/>
              <a:t>goto</a:t>
            </a:r>
            <a:r>
              <a:rPr lang="en-US" dirty="0"/>
              <a:t> DONE ; </a:t>
            </a:r>
          </a:p>
          <a:p>
            <a:pPr lvl="1"/>
            <a:r>
              <a:rPr lang="en-US" dirty="0"/>
              <a:t>        %end 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&amp;out ;</a:t>
            </a:r>
          </a:p>
          <a:p>
            <a:pPr lvl="1"/>
            <a:r>
              <a:rPr lang="en-US" dirty="0"/>
              <a:t>        set _</a:t>
            </a:r>
            <a:r>
              <a:rPr lang="en-US" dirty="0" err="1"/>
              <a:t>finddups_tmp</a:t>
            </a:r>
            <a:r>
              <a:rPr lang="en-US" dirty="0"/>
              <a:t> ;</a:t>
            </a:r>
          </a:p>
          <a:p>
            <a:pPr lvl="1"/>
            <a:r>
              <a:rPr lang="en-US" dirty="0"/>
              <a:t>       ...</a:t>
            </a:r>
          </a:p>
          <a:p>
            <a:pPr lvl="1"/>
            <a:r>
              <a:rPr lang="en-US" dirty="0"/>
              <a:t>     run ;</a:t>
            </a:r>
          </a:p>
          <a:p>
            <a:pPr lvl="1"/>
            <a:r>
              <a:rPr lang="en-US" dirty="0"/>
              <a:t>%if &amp;</a:t>
            </a:r>
            <a:r>
              <a:rPr lang="en-US" dirty="0" err="1"/>
              <a:t>syserr</a:t>
            </a:r>
            <a:r>
              <a:rPr lang="en-US" dirty="0"/>
              <a:t>&gt;4 %then %do ;</a:t>
            </a:r>
          </a:p>
          <a:p>
            <a:pPr lvl="1"/>
            <a:r>
              <a:rPr lang="en-US" dirty="0"/>
              <a:t>      %let &amp;</a:t>
            </a:r>
            <a:r>
              <a:rPr lang="en-US" dirty="0" err="1"/>
              <a:t>rc</a:t>
            </a:r>
            <a:r>
              <a:rPr lang="en-US" dirty="0"/>
              <a:t>=4 ;</a:t>
            </a:r>
          </a:p>
          <a:p>
            <a:pPr lvl="1"/>
            <a:r>
              <a:rPr lang="en-US" dirty="0"/>
              <a:t>      %</a:t>
            </a:r>
            <a:r>
              <a:rPr lang="en-US" dirty="0" err="1"/>
              <a:t>goto</a:t>
            </a:r>
            <a:r>
              <a:rPr lang="en-US" dirty="0"/>
              <a:t> DONE ;</a:t>
            </a:r>
          </a:p>
          <a:p>
            <a:pPr lvl="1"/>
            <a:r>
              <a:rPr lang="en-US" dirty="0"/>
              <a:t>      %end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866997-B5BB-41AB-9125-117E61BB0A49}"/>
              </a:ext>
            </a:extLst>
          </p:cNvPr>
          <p:cNvSpPr txBox="1"/>
          <p:nvPr/>
        </p:nvSpPr>
        <p:spPr>
          <a:xfrm>
            <a:off x="6905627" y="2133600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%let &amp;</a:t>
            </a:r>
            <a:r>
              <a:rPr lang="en-US" dirty="0" err="1"/>
              <a:t>rc</a:t>
            </a:r>
            <a:r>
              <a:rPr lang="en-US" dirty="0"/>
              <a:t>=0 ;</a:t>
            </a:r>
          </a:p>
          <a:p>
            <a:r>
              <a:rPr lang="en-US" dirty="0"/>
              <a:t>%DONE:</a:t>
            </a:r>
          </a:p>
          <a:p>
            <a:r>
              <a:rPr lang="en-US" dirty="0"/>
              <a:t>%if %</a:t>
            </a:r>
            <a:r>
              <a:rPr lang="en-US" dirty="0" err="1"/>
              <a:t>sysfunc</a:t>
            </a:r>
            <a:r>
              <a:rPr lang="en-US" dirty="0"/>
              <a:t>(exist(_</a:t>
            </a:r>
            <a:r>
              <a:rPr lang="en-US" dirty="0" err="1"/>
              <a:t>finddups_tmp</a:t>
            </a:r>
            <a:r>
              <a:rPr lang="en-US" dirty="0"/>
              <a:t>)) %then %do ;</a:t>
            </a:r>
          </a:p>
          <a:p>
            <a:r>
              <a:rPr lang="en-US" dirty="0"/>
              <a:t>       proc datasets lib=work </a:t>
            </a:r>
            <a:r>
              <a:rPr lang="en-US" dirty="0" err="1"/>
              <a:t>nolist</a:t>
            </a:r>
            <a:r>
              <a:rPr lang="en-US" dirty="0"/>
              <a:t> ;</a:t>
            </a:r>
          </a:p>
          <a:p>
            <a:r>
              <a:rPr lang="en-US" dirty="0"/>
              <a:t>             delete _</a:t>
            </a:r>
            <a:r>
              <a:rPr lang="en-US" dirty="0" err="1"/>
              <a:t>finddups_tmp</a:t>
            </a:r>
            <a:r>
              <a:rPr lang="en-US" dirty="0"/>
              <a:t>;</a:t>
            </a:r>
          </a:p>
          <a:p>
            <a:r>
              <a:rPr lang="en-US" dirty="0"/>
              <a:t>             quit ;</a:t>
            </a:r>
          </a:p>
          <a:p>
            <a:r>
              <a:rPr lang="en-US" dirty="0"/>
              <a:t>      %end ;</a:t>
            </a:r>
          </a:p>
          <a:p>
            <a:r>
              <a:rPr lang="en-US" dirty="0"/>
              <a:t>%mend;</a:t>
            </a:r>
          </a:p>
        </p:txBody>
      </p:sp>
    </p:spTree>
    <p:extLst>
      <p:ext uri="{BB962C8B-B14F-4D97-AF65-F5344CB8AC3E}">
        <p14:creationId xmlns:p14="http://schemas.microsoft.com/office/powerpoint/2010/main" val="2328077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748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Test and Document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457200" y="2362200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Tests on error handling/functionality of the macro.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Validation protocol, plan and report.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User documentation: a concise description of the purpose of the macro; type, expected values, default values and detailed descriptions of parameters; description of inputs; description of the outputs; examples.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hlinkClick r:id="rId2" action="ppaction://hlinkfile"/>
              </a:rPr>
              <a:t>aefreq_fpg_v1.pdf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689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91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make the simple example ROBUST…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533400" y="1447800"/>
            <a:ext cx="1089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</a:t>
            </a:r>
          </a:p>
          <a:p>
            <a:r>
              <a:rPr lang="en-US" dirty="0"/>
              <a:t>Function: Create a data set containing duplicates of an input data set. This is almost the complement of PROC SORT NODUPKEY- it throws away all records having a unique key.</a:t>
            </a:r>
          </a:p>
          <a:p>
            <a:r>
              <a:rPr lang="en-US" dirty="0"/>
              <a:t>Return codes: 0: success;</a:t>
            </a:r>
          </a:p>
          <a:p>
            <a:r>
              <a:rPr lang="en-US" dirty="0"/>
              <a:t>                      1: missing value for parameter DATA;</a:t>
            </a:r>
          </a:p>
          <a:p>
            <a:r>
              <a:rPr lang="en-US" dirty="0"/>
              <a:t>                      2: missing value for parameter OUT;</a:t>
            </a:r>
          </a:p>
          <a:p>
            <a:r>
              <a:rPr lang="en-US" dirty="0"/>
              <a:t>                      4: missing value for parameter BY;</a:t>
            </a:r>
          </a:p>
          <a:p>
            <a:r>
              <a:rPr lang="en-US" dirty="0"/>
              <a:t>             3,5,6,7: combination of parameters missing;</a:t>
            </a:r>
          </a:p>
          <a:p>
            <a:r>
              <a:rPr lang="en-US" dirty="0"/>
              <a:t>                      8: input dataset dose not exist;</a:t>
            </a:r>
          </a:p>
          <a:p>
            <a:r>
              <a:rPr lang="en-US" dirty="0"/>
              <a:t>                      9: by variables do not exist in input dataset;</a:t>
            </a:r>
          </a:p>
          <a:p>
            <a:r>
              <a:rPr lang="en-US" dirty="0"/>
              <a:t>                  101: error during the sort step;</a:t>
            </a:r>
          </a:p>
          <a:p>
            <a:r>
              <a:rPr lang="en-US" dirty="0"/>
              <a:t>                  102: error during the data step searching for duplicates;</a:t>
            </a:r>
          </a:p>
          <a:p>
            <a:r>
              <a:rPr lang="en-US" dirty="0"/>
              <a:t>                9999: unexpected error.  </a:t>
            </a:r>
          </a:p>
          <a:p>
            <a:r>
              <a:rPr lang="en-US" dirty="0"/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2161612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91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make the simple example ROBUST…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85800" y="1371601"/>
            <a:ext cx="10858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%macro </a:t>
            </a:r>
            <a:r>
              <a:rPr lang="en-US" dirty="0" err="1"/>
              <a:t>finddups</a:t>
            </a:r>
            <a:r>
              <a:rPr lang="en-US" dirty="0"/>
              <a:t>(data=_last_,    /* input data set */</a:t>
            </a:r>
          </a:p>
          <a:p>
            <a:r>
              <a:rPr lang="en-US" dirty="0"/>
              <a:t>                           out=_dups,     /* output data set */</a:t>
            </a:r>
          </a:p>
          <a:p>
            <a:r>
              <a:rPr lang="en-US" dirty="0"/>
              <a:t>                           by=,                /* by variables */</a:t>
            </a:r>
          </a:p>
          <a:p>
            <a:r>
              <a:rPr lang="en-US" dirty="0"/>
              <a:t>                           where=,           /* where clause */</a:t>
            </a:r>
          </a:p>
          <a:p>
            <a:r>
              <a:rPr lang="en-US" dirty="0"/>
              <a:t>                           </a:t>
            </a:r>
            <a:r>
              <a:rPr lang="en-US" dirty="0" err="1"/>
              <a:t>rc</a:t>
            </a:r>
            <a:r>
              <a:rPr lang="en-US" dirty="0"/>
              <a:t>=</a:t>
            </a:r>
            <a:r>
              <a:rPr lang="en-US" dirty="0" err="1"/>
              <a:t>rc_finddups</a:t>
            </a:r>
            <a:r>
              <a:rPr lang="en-US" dirty="0"/>
              <a:t> /* global macro variable for return code */</a:t>
            </a:r>
          </a:p>
          <a:p>
            <a:r>
              <a:rPr lang="en-US" dirty="0"/>
              <a:t>);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/* define return code*/</a:t>
            </a:r>
          </a:p>
          <a:p>
            <a:endParaRPr lang="en-US" dirty="0"/>
          </a:p>
          <a:p>
            <a:r>
              <a:rPr lang="en-US" dirty="0"/>
              <a:t>%if %quote(&amp;</a:t>
            </a:r>
            <a:r>
              <a:rPr lang="en-US" dirty="0" err="1"/>
              <a:t>rc</a:t>
            </a:r>
            <a:r>
              <a:rPr lang="en-US" dirty="0"/>
              <a:t>) = %str() %then %do ;</a:t>
            </a:r>
          </a:p>
          <a:p>
            <a:r>
              <a:rPr lang="en-US" dirty="0"/>
              <a:t>     %put NOTE: &amp;</a:t>
            </a:r>
            <a:r>
              <a:rPr lang="en-US" dirty="0" err="1"/>
              <a:t>sysmacroname</a:t>
            </a:r>
            <a:r>
              <a:rPr lang="en-US" dirty="0"/>
              <a:t>: Using RC_&amp;</a:t>
            </a:r>
            <a:r>
              <a:rPr lang="en-US" dirty="0" err="1"/>
              <a:t>sysmacroname</a:t>
            </a:r>
            <a:r>
              <a:rPr lang="en-US" dirty="0"/>
              <a:t> for the RC parameter ;</a:t>
            </a:r>
          </a:p>
          <a:p>
            <a:r>
              <a:rPr lang="en-US" dirty="0"/>
              <a:t>     %let </a:t>
            </a:r>
            <a:r>
              <a:rPr lang="en-US" dirty="0" err="1"/>
              <a:t>rc</a:t>
            </a:r>
            <a:r>
              <a:rPr lang="en-US" dirty="0"/>
              <a:t>=</a:t>
            </a:r>
            <a:r>
              <a:rPr lang="en-US" dirty="0" err="1"/>
              <a:t>rc_dups</a:t>
            </a:r>
            <a:r>
              <a:rPr lang="en-US" dirty="0"/>
              <a:t>;</a:t>
            </a:r>
          </a:p>
          <a:p>
            <a:r>
              <a:rPr lang="en-US" dirty="0"/>
              <a:t>     %end ;</a:t>
            </a:r>
          </a:p>
          <a:p>
            <a:r>
              <a:rPr lang="en-US" dirty="0"/>
              <a:t>%global &amp;</a:t>
            </a:r>
            <a:r>
              <a:rPr lang="en-US" dirty="0" err="1"/>
              <a:t>rc</a:t>
            </a:r>
            <a:r>
              <a:rPr lang="en-US" dirty="0"/>
              <a:t> ;</a:t>
            </a:r>
          </a:p>
          <a:p>
            <a:r>
              <a:rPr lang="en-US" dirty="0"/>
              <a:t>%let &amp;</a:t>
            </a:r>
            <a:r>
              <a:rPr lang="en-US" dirty="0" err="1"/>
              <a:t>rc</a:t>
            </a:r>
            <a:r>
              <a:rPr lang="en-US" dirty="0"/>
              <a:t>=9999 ;</a:t>
            </a:r>
          </a:p>
        </p:txBody>
      </p:sp>
    </p:spTree>
    <p:extLst>
      <p:ext uri="{BB962C8B-B14F-4D97-AF65-F5344CB8AC3E}">
        <p14:creationId xmlns:p14="http://schemas.microsoft.com/office/powerpoint/2010/main" val="215434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91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make the simple example ROBUST…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47700" y="1560731"/>
            <a:ext cx="10896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parameter validation */</a:t>
            </a:r>
          </a:p>
          <a:p>
            <a:r>
              <a:rPr lang="en-US" dirty="0"/>
              <a:t>%Local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lastby</a:t>
            </a:r>
            <a:r>
              <a:rPr lang="en-US" dirty="0"/>
              <a:t> </a:t>
            </a:r>
            <a:r>
              <a:rPr lang="en-US" dirty="0" err="1"/>
              <a:t>nmiss</a:t>
            </a:r>
            <a:r>
              <a:rPr lang="en-US" dirty="0"/>
              <a:t> _params _param ;</a:t>
            </a:r>
          </a:p>
          <a:p>
            <a:r>
              <a:rPr lang="en-US" dirty="0"/>
              <a:t>%let _params=.data.out.by.;</a:t>
            </a:r>
          </a:p>
          <a:p>
            <a:r>
              <a:rPr lang="en-US" dirty="0"/>
              <a:t>%let </a:t>
            </a:r>
            <a:r>
              <a:rPr lang="en-US" dirty="0" err="1"/>
              <a:t>i</a:t>
            </a:r>
            <a:r>
              <a:rPr lang="en-US" dirty="0"/>
              <a:t>=1;</a:t>
            </a:r>
          </a:p>
          <a:p>
            <a:r>
              <a:rPr lang="en-US" dirty="0"/>
              <a:t>%let </a:t>
            </a:r>
            <a:r>
              <a:rPr lang="en-US" dirty="0" err="1"/>
              <a:t>nmiss</a:t>
            </a:r>
            <a:r>
              <a:rPr lang="en-US" dirty="0"/>
              <a:t>=0 ;</a:t>
            </a:r>
          </a:p>
          <a:p>
            <a:r>
              <a:rPr lang="en-US" dirty="0"/>
              <a:t>%do %while(%scan(&amp;_params,&amp;</a:t>
            </a:r>
            <a:r>
              <a:rPr lang="en-US" dirty="0" err="1"/>
              <a:t>i</a:t>
            </a:r>
            <a:r>
              <a:rPr lang="en-US" dirty="0"/>
              <a:t>,.)^=%str()) ;</a:t>
            </a:r>
          </a:p>
          <a:p>
            <a:r>
              <a:rPr lang="en-US" dirty="0"/>
              <a:t>      %let _param=%</a:t>
            </a:r>
            <a:r>
              <a:rPr lang="en-US" dirty="0" err="1"/>
              <a:t>nrbqupte</a:t>
            </a:r>
            <a:r>
              <a:rPr lang="en-US" dirty="0"/>
              <a:t>(%scan(&amp;_params,&amp;</a:t>
            </a:r>
            <a:r>
              <a:rPr lang="en-US" dirty="0" err="1"/>
              <a:t>i</a:t>
            </a:r>
            <a:r>
              <a:rPr lang="en-US" dirty="0"/>
              <a:t>,.));</a:t>
            </a:r>
          </a:p>
          <a:p>
            <a:r>
              <a:rPr lang="en-US" dirty="0"/>
              <a:t>      %if &amp;&amp;&amp;_param = %str() %then %do ;</a:t>
            </a:r>
          </a:p>
          <a:p>
            <a:r>
              <a:rPr lang="en-US" dirty="0"/>
              <a:t>           %put ERROR: &amp;</a:t>
            </a:r>
            <a:r>
              <a:rPr lang="en-US" dirty="0" err="1"/>
              <a:t>sysmacroname</a:t>
            </a:r>
            <a:r>
              <a:rPr lang="en-US" dirty="0"/>
              <a:t>: Parameter %</a:t>
            </a:r>
            <a:r>
              <a:rPr lang="en-US" dirty="0" err="1"/>
              <a:t>upcase</a:t>
            </a:r>
            <a:r>
              <a:rPr lang="en-US" dirty="0"/>
              <a:t>(&amp;_param) is required.;</a:t>
            </a:r>
          </a:p>
          <a:p>
            <a:r>
              <a:rPr lang="nn-NO" dirty="0"/>
              <a:t>           %let nmiss=%eval(&amp;nmiss+2**(&amp;i-1)) ;</a:t>
            </a:r>
          </a:p>
          <a:p>
            <a:r>
              <a:rPr lang="en-US" dirty="0"/>
              <a:t>           %end;</a:t>
            </a:r>
          </a:p>
          <a:p>
            <a:r>
              <a:rPr lang="nn-NO" dirty="0"/>
              <a:t>      %let i=%eval(&amp;i+1) ;</a:t>
            </a:r>
          </a:p>
          <a:p>
            <a:r>
              <a:rPr lang="en-US" dirty="0"/>
              <a:t>      %end;</a:t>
            </a:r>
          </a:p>
          <a:p>
            <a:endParaRPr lang="en-US" dirty="0"/>
          </a:p>
          <a:p>
            <a:r>
              <a:rPr lang="en-US" dirty="0"/>
              <a:t>%if &amp;</a:t>
            </a:r>
            <a:r>
              <a:rPr lang="en-US" dirty="0" err="1"/>
              <a:t>nmiss</a:t>
            </a:r>
            <a:r>
              <a:rPr lang="en-US" dirty="0"/>
              <a:t>&gt;0 %then %do ;</a:t>
            </a:r>
          </a:p>
          <a:p>
            <a:r>
              <a:rPr lang="en-US" dirty="0"/>
              <a:t>     %let &amp;</a:t>
            </a:r>
            <a:r>
              <a:rPr lang="en-US" dirty="0" err="1"/>
              <a:t>rc</a:t>
            </a:r>
            <a:r>
              <a:rPr lang="en-US" dirty="0"/>
              <a:t>=&amp;</a:t>
            </a:r>
            <a:r>
              <a:rPr lang="en-US" dirty="0" err="1"/>
              <a:t>nmiss</a:t>
            </a:r>
            <a:r>
              <a:rPr lang="en-US" dirty="0"/>
              <a:t> ; </a:t>
            </a:r>
          </a:p>
          <a:p>
            <a:r>
              <a:rPr lang="en-US" dirty="0"/>
              <a:t>     %return;</a:t>
            </a:r>
          </a:p>
          <a:p>
            <a:r>
              <a:rPr lang="en-US" dirty="0"/>
              <a:t>     %end ;</a:t>
            </a:r>
          </a:p>
        </p:txBody>
      </p:sp>
    </p:spTree>
    <p:extLst>
      <p:ext uri="{BB962C8B-B14F-4D97-AF65-F5344CB8AC3E}">
        <p14:creationId xmlns:p14="http://schemas.microsoft.com/office/powerpoint/2010/main" val="366217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2D83EF-9E57-471C-83C5-3FFA78F8E0FE}"/>
              </a:ext>
            </a:extLst>
          </p:cNvPr>
          <p:cNvSpPr txBox="1"/>
          <p:nvPr/>
        </p:nvSpPr>
        <p:spPr>
          <a:xfrm>
            <a:off x="3733800" y="457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Author Biography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36FFF1D3-6C6E-499F-ADDF-B3466DC8A1ED}"/>
              </a:ext>
            </a:extLst>
          </p:cNvPr>
          <p:cNvSpPr txBox="1">
            <a:spLocks/>
          </p:cNvSpPr>
          <p:nvPr/>
        </p:nvSpPr>
        <p:spPr>
          <a:xfrm>
            <a:off x="838200" y="1798592"/>
            <a:ext cx="10820400" cy="4145007"/>
          </a:xfrm>
          <a:prstGeom prst="rect">
            <a:avLst/>
          </a:prstGeom>
        </p:spPr>
        <p:txBody>
          <a:bodyPr/>
          <a:lstStyle>
            <a:lvl1pPr marL="365125" indent="-255588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620713" indent="-228600" algn="l" rtl="0" eaLnBrk="1" fontAlgn="base" hangingPunct="1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858838" indent="-228600" algn="l" rtl="0" eaLnBrk="1" fontAlgn="base" hangingPunct="1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143000" indent="-228600" algn="l" rtl="0" eaLnBrk="1" fontAlgn="base" hangingPunct="1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indent="-228600" algn="l" rtl="0" eaLnBrk="1" fontAlgn="base" hangingPunct="1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Yan Qiao</a:t>
            </a:r>
          </a:p>
          <a:p>
            <a:r>
              <a:rPr lang="en-US" dirty="0"/>
              <a:t>Currently  a Principle Programmer with </a:t>
            </a:r>
            <a:r>
              <a:rPr lang="en-US" dirty="0" err="1"/>
              <a:t>BeiGene</a:t>
            </a:r>
            <a:r>
              <a:rPr lang="en-US" dirty="0"/>
              <a:t>. </a:t>
            </a:r>
          </a:p>
          <a:p>
            <a:r>
              <a:rPr lang="en-US" dirty="0"/>
              <a:t>Worked as applications &amp; tools developer for more than 6 years with Merck Serono.</a:t>
            </a:r>
          </a:p>
          <a:p>
            <a:r>
              <a:rPr lang="en-US" dirty="0"/>
              <a:t>Developed a series of statistical applications &amp; tools, including SAS macros, R functions and so on.  </a:t>
            </a:r>
          </a:p>
        </p:txBody>
      </p:sp>
    </p:spTree>
    <p:extLst>
      <p:ext uri="{BB962C8B-B14F-4D97-AF65-F5344CB8AC3E}">
        <p14:creationId xmlns:p14="http://schemas.microsoft.com/office/powerpoint/2010/main" val="413528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91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make the simple example ROBUST…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47700" y="1560731"/>
            <a:ext cx="10896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input dataset/variables validation */</a:t>
            </a:r>
          </a:p>
          <a:p>
            <a:r>
              <a:rPr lang="en-US" dirty="0"/>
              <a:t>%let </a:t>
            </a:r>
            <a:r>
              <a:rPr lang="en-US" dirty="0" err="1"/>
              <a:t>dsid</a:t>
            </a:r>
            <a:r>
              <a:rPr lang="en-US" dirty="0"/>
              <a:t> = %</a:t>
            </a:r>
            <a:r>
              <a:rPr lang="en-US" dirty="0" err="1"/>
              <a:t>sysfunc</a:t>
            </a:r>
            <a:r>
              <a:rPr lang="en-US" dirty="0"/>
              <a:t>(open(&amp;data.));</a:t>
            </a:r>
          </a:p>
          <a:p>
            <a:r>
              <a:rPr lang="en-US" dirty="0"/>
              <a:t>%if &amp;</a:t>
            </a:r>
            <a:r>
              <a:rPr lang="en-US" dirty="0" err="1"/>
              <a:t>dsid</a:t>
            </a:r>
            <a:r>
              <a:rPr lang="en-US" dirty="0"/>
              <a:t>=0 %then %do ;</a:t>
            </a:r>
          </a:p>
          <a:p>
            <a:pPr lvl="1"/>
            <a:r>
              <a:rPr lang="en-US" dirty="0"/>
              <a:t>%put ERROR: &amp;</a:t>
            </a:r>
            <a:r>
              <a:rPr lang="en-US" dirty="0" err="1"/>
              <a:t>sysmacroname</a:t>
            </a:r>
            <a:r>
              <a:rPr lang="en-US" dirty="0"/>
              <a:t>: input dataset &amp;data does not exist.;</a:t>
            </a:r>
          </a:p>
          <a:p>
            <a:pPr lvl="1"/>
            <a:r>
              <a:rPr lang="en-US" dirty="0"/>
              <a:t>%let </a:t>
            </a:r>
            <a:r>
              <a:rPr lang="en-US" dirty="0" err="1"/>
              <a:t>rc</a:t>
            </a:r>
            <a:r>
              <a:rPr lang="en-US" dirty="0"/>
              <a:t>=8;</a:t>
            </a:r>
          </a:p>
          <a:p>
            <a:pPr lvl="1"/>
            <a:r>
              <a:rPr lang="en-US" dirty="0"/>
              <a:t> %return;</a:t>
            </a:r>
          </a:p>
          <a:p>
            <a:pPr lvl="1"/>
            <a:r>
              <a:rPr lang="en-US" dirty="0"/>
              <a:t> %end ;</a:t>
            </a:r>
          </a:p>
          <a:p>
            <a:endParaRPr lang="en-US" dirty="0"/>
          </a:p>
          <a:p>
            <a:r>
              <a:rPr lang="en-US" dirty="0"/>
              <a:t>%Local j _</a:t>
            </a:r>
            <a:r>
              <a:rPr lang="en-US" dirty="0" err="1"/>
              <a:t>by_var</a:t>
            </a:r>
            <a:r>
              <a:rPr lang="en-US" dirty="0"/>
              <a:t> ;</a:t>
            </a:r>
          </a:p>
          <a:p>
            <a:r>
              <a:rPr lang="en-US" dirty="0"/>
              <a:t>%let j=1;</a:t>
            </a:r>
          </a:p>
          <a:p>
            <a:r>
              <a:rPr lang="en-US" dirty="0"/>
              <a:t>%do %while(%scan(&amp;</a:t>
            </a:r>
            <a:r>
              <a:rPr lang="en-US" dirty="0" err="1"/>
              <a:t>by,&amp;j</a:t>
            </a:r>
            <a:r>
              <a:rPr lang="en-US" b="1" dirty="0"/>
              <a:t>,</a:t>
            </a:r>
            <a:r>
              <a:rPr lang="en-US" dirty="0"/>
              <a:t> ,%str( ));</a:t>
            </a:r>
            <a:r>
              <a:rPr lang="en-US" b="1" dirty="0"/>
              <a:t>)^=%</a:t>
            </a:r>
            <a:r>
              <a:rPr lang="en-US" dirty="0"/>
              <a:t>str()) ;</a:t>
            </a:r>
          </a:p>
          <a:p>
            <a:r>
              <a:rPr lang="en-US" dirty="0"/>
              <a:t>      %let _</a:t>
            </a:r>
            <a:r>
              <a:rPr lang="en-US" dirty="0" err="1"/>
              <a:t>by_var</a:t>
            </a:r>
            <a:r>
              <a:rPr lang="en-US" dirty="0"/>
              <a:t>=%</a:t>
            </a:r>
            <a:r>
              <a:rPr lang="en-US" dirty="0" err="1"/>
              <a:t>nrbqupte</a:t>
            </a:r>
            <a:r>
              <a:rPr lang="en-US" dirty="0"/>
              <a:t>(%scan(&amp;</a:t>
            </a:r>
            <a:r>
              <a:rPr lang="en-US" dirty="0" err="1"/>
              <a:t>by,&amp;j,%str</a:t>
            </a:r>
            <a:r>
              <a:rPr lang="en-US" dirty="0"/>
              <a:t>()));</a:t>
            </a:r>
          </a:p>
          <a:p>
            <a:r>
              <a:rPr lang="en-US" dirty="0"/>
              <a:t>      %if </a:t>
            </a:r>
            <a:r>
              <a:rPr lang="zh-CN" altLang="en-US" dirty="0"/>
              <a:t> </a:t>
            </a:r>
            <a:r>
              <a:rPr lang="en-US" altLang="zh-CN" dirty="0"/>
              <a:t>%</a:t>
            </a:r>
            <a:r>
              <a:rPr lang="en-US" altLang="zh-CN" dirty="0" err="1"/>
              <a:t>sysfunc</a:t>
            </a:r>
            <a:r>
              <a:rPr lang="en-US" altLang="zh-CN" dirty="0"/>
              <a:t>(</a:t>
            </a:r>
            <a:r>
              <a:rPr lang="en-US" altLang="zh-CN" dirty="0" err="1"/>
              <a:t>varnum</a:t>
            </a:r>
            <a:r>
              <a:rPr lang="en-US" altLang="zh-CN" dirty="0"/>
              <a:t>(&amp;</a:t>
            </a:r>
            <a:r>
              <a:rPr lang="en-US" altLang="zh-CN" dirty="0" err="1"/>
              <a:t>dsid</a:t>
            </a:r>
            <a:r>
              <a:rPr lang="en-US" altLang="zh-CN" dirty="0"/>
              <a:t>., &amp;_</a:t>
            </a:r>
            <a:r>
              <a:rPr lang="en-US" altLang="zh-CN" dirty="0" err="1"/>
              <a:t>by_var</a:t>
            </a:r>
            <a:r>
              <a:rPr lang="en-US" altLang="zh-CN" dirty="0"/>
              <a:t>.))=0 </a:t>
            </a:r>
            <a:r>
              <a:rPr lang="en-US" dirty="0"/>
              <a:t>%then %do ;</a:t>
            </a:r>
          </a:p>
          <a:p>
            <a:r>
              <a:rPr lang="en-US" dirty="0"/>
              <a:t>           %put ERROR: &amp;</a:t>
            </a:r>
            <a:r>
              <a:rPr lang="en-US" dirty="0" err="1"/>
              <a:t>sysmacroname</a:t>
            </a:r>
            <a:r>
              <a:rPr lang="en-US" dirty="0"/>
              <a:t>: variable &amp;_</a:t>
            </a:r>
            <a:r>
              <a:rPr lang="en-US" dirty="0" err="1"/>
              <a:t>by_var</a:t>
            </a:r>
            <a:r>
              <a:rPr lang="en-US" dirty="0"/>
              <a:t> does not exist in the input dataset.;</a:t>
            </a:r>
          </a:p>
          <a:p>
            <a:pPr lvl="1"/>
            <a:r>
              <a:rPr lang="en-US" dirty="0"/>
              <a:t>     %let </a:t>
            </a:r>
            <a:r>
              <a:rPr lang="en-US" dirty="0" err="1"/>
              <a:t>rc</a:t>
            </a:r>
            <a:r>
              <a:rPr lang="en-US" dirty="0"/>
              <a:t>=9;</a:t>
            </a:r>
          </a:p>
          <a:p>
            <a:pPr lvl="1"/>
            <a:r>
              <a:rPr lang="en-US" dirty="0"/>
              <a:t>     %return;</a:t>
            </a:r>
          </a:p>
          <a:p>
            <a:pPr lvl="1"/>
            <a:r>
              <a:rPr lang="en-US" dirty="0"/>
              <a:t>     %end ;</a:t>
            </a:r>
          </a:p>
          <a:p>
            <a:r>
              <a:rPr lang="nn-NO" dirty="0"/>
              <a:t>      %let j=%eval(&amp;j+1) ;</a:t>
            </a:r>
          </a:p>
          <a:p>
            <a:r>
              <a:rPr lang="en-US" dirty="0"/>
              <a:t>      %end;</a:t>
            </a:r>
          </a:p>
        </p:txBody>
      </p:sp>
    </p:spTree>
    <p:extLst>
      <p:ext uri="{BB962C8B-B14F-4D97-AF65-F5344CB8AC3E}">
        <p14:creationId xmlns:p14="http://schemas.microsoft.com/office/powerpoint/2010/main" val="3370361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91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make the simple example ROBUST…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571500" y="1704380"/>
            <a:ext cx="52959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 sort data=&amp;data out=_</a:t>
            </a:r>
            <a:r>
              <a:rPr lang="en-US" dirty="0" err="1"/>
              <a:t>finddups_tmp</a:t>
            </a:r>
            <a:r>
              <a:rPr lang="en-US" dirty="0"/>
              <a:t> ;</a:t>
            </a:r>
          </a:p>
          <a:p>
            <a:r>
              <a:rPr lang="en-US" dirty="0"/>
              <a:t>      by &amp;by ;</a:t>
            </a:r>
          </a:p>
          <a:p>
            <a:r>
              <a:rPr lang="en-US" dirty="0"/>
              <a:t>      %if (%quote(&amp;where) ^= %str()) %then %do ;</a:t>
            </a:r>
          </a:p>
          <a:p>
            <a:r>
              <a:rPr lang="en-US" dirty="0"/>
              <a:t>           where &amp;where ;</a:t>
            </a:r>
          </a:p>
          <a:p>
            <a:r>
              <a:rPr lang="en-US" dirty="0"/>
              <a:t>           %end ;</a:t>
            </a:r>
          </a:p>
          <a:p>
            <a:r>
              <a:rPr lang="en-US" dirty="0"/>
              <a:t>       run ;</a:t>
            </a:r>
          </a:p>
          <a:p>
            <a:endParaRPr lang="en-US" dirty="0"/>
          </a:p>
          <a:p>
            <a:r>
              <a:rPr lang="en-US" dirty="0"/>
              <a:t>%if &amp;</a:t>
            </a:r>
            <a:r>
              <a:rPr lang="en-US" dirty="0" err="1"/>
              <a:t>syserr</a:t>
            </a:r>
            <a:r>
              <a:rPr lang="en-US" dirty="0"/>
              <a:t> &gt; 4 %then %do ;</a:t>
            </a:r>
          </a:p>
          <a:p>
            <a:r>
              <a:rPr lang="en-US" dirty="0"/>
              <a:t>%put ERROR: &amp;</a:t>
            </a:r>
            <a:r>
              <a:rPr lang="en-US" dirty="0" err="1"/>
              <a:t>sysmacroname</a:t>
            </a:r>
            <a:r>
              <a:rPr lang="en-US" dirty="0"/>
              <a:t>: error sorting the data set. ;</a:t>
            </a:r>
          </a:p>
          <a:p>
            <a:r>
              <a:rPr lang="en-US" dirty="0"/>
              <a:t>%let &amp;</a:t>
            </a:r>
            <a:r>
              <a:rPr lang="en-US" dirty="0" err="1"/>
              <a:t>rc</a:t>
            </a:r>
            <a:r>
              <a:rPr lang="en-US" dirty="0"/>
              <a:t>=101 ;</a:t>
            </a:r>
          </a:p>
          <a:p>
            <a:r>
              <a:rPr lang="en-US" dirty="0"/>
              <a:t>%</a:t>
            </a:r>
            <a:r>
              <a:rPr lang="en-US" dirty="0" err="1"/>
              <a:t>goto</a:t>
            </a:r>
            <a:r>
              <a:rPr lang="en-US" dirty="0"/>
              <a:t> DONE;</a:t>
            </a:r>
          </a:p>
          <a:p>
            <a:r>
              <a:rPr lang="en-US" dirty="0"/>
              <a:t>%end;</a:t>
            </a:r>
          </a:p>
          <a:p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6A0CF-680D-492B-8D2B-7C3EB847D34A}"/>
              </a:ext>
            </a:extLst>
          </p:cNvPr>
          <p:cNvSpPr txBox="1"/>
          <p:nvPr/>
        </p:nvSpPr>
        <p:spPr>
          <a:xfrm>
            <a:off x="6934200" y="1447800"/>
            <a:ext cx="49911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dirty="0"/>
              <a:t>%let </a:t>
            </a:r>
            <a:r>
              <a:rPr lang="en-US" dirty="0" err="1"/>
              <a:t>lastby</a:t>
            </a:r>
            <a:r>
              <a:rPr lang="en-US" dirty="0"/>
              <a:t>=%scan(&amp;by,-1,%str( ));</a:t>
            </a:r>
          </a:p>
          <a:p>
            <a:r>
              <a:rPr lang="en-US" dirty="0"/>
              <a:t>data &amp;out;</a:t>
            </a:r>
          </a:p>
          <a:p>
            <a:r>
              <a:rPr lang="en-US" dirty="0"/>
              <a:t>    set _</a:t>
            </a:r>
            <a:r>
              <a:rPr lang="en-US" dirty="0" err="1"/>
              <a:t>finddups_tmp</a:t>
            </a:r>
            <a:r>
              <a:rPr lang="en-US" dirty="0"/>
              <a:t> end=__end;</a:t>
            </a:r>
          </a:p>
          <a:p>
            <a:r>
              <a:rPr lang="en-US" dirty="0"/>
              <a:t>    by &amp;by ;</a:t>
            </a:r>
          </a:p>
          <a:p>
            <a:r>
              <a:rPr lang="en-US" dirty="0"/>
              <a:t>    if first.&amp;</a:t>
            </a:r>
            <a:r>
              <a:rPr lang="en-US" dirty="0" err="1"/>
              <a:t>lastby</a:t>
            </a:r>
            <a:r>
              <a:rPr lang="en-US" dirty="0"/>
              <a:t> + last.&amp;</a:t>
            </a:r>
            <a:r>
              <a:rPr lang="en-US" dirty="0" err="1"/>
              <a:t>lastby</a:t>
            </a:r>
            <a:r>
              <a:rPr lang="en-US" dirty="0"/>
              <a:t> &lt; 2 then output &amp;out ;</a:t>
            </a:r>
          </a:p>
          <a:p>
            <a:r>
              <a:rPr lang="en-US" dirty="0"/>
              <a:t>    run;</a:t>
            </a:r>
          </a:p>
          <a:p>
            <a:endParaRPr lang="en-US" dirty="0"/>
          </a:p>
          <a:p>
            <a:r>
              <a:rPr lang="en-US" dirty="0"/>
              <a:t>%if &amp;</a:t>
            </a:r>
            <a:r>
              <a:rPr lang="en-US" dirty="0" err="1"/>
              <a:t>syserr</a:t>
            </a:r>
            <a:r>
              <a:rPr lang="en-US" dirty="0"/>
              <a:t> &gt; 4 %then %do ;</a:t>
            </a:r>
          </a:p>
          <a:p>
            <a:r>
              <a:rPr lang="en-US" dirty="0"/>
              <a:t>     %put ERROR: &amp;</a:t>
            </a:r>
            <a:r>
              <a:rPr lang="en-US" dirty="0" err="1"/>
              <a:t>sysmacroname</a:t>
            </a:r>
            <a:r>
              <a:rPr lang="en-US" dirty="0"/>
              <a:t>: error building duplicates data set &amp;out. ;</a:t>
            </a:r>
          </a:p>
          <a:p>
            <a:r>
              <a:rPr lang="en-US" dirty="0"/>
              <a:t>     %let &amp;</a:t>
            </a:r>
            <a:r>
              <a:rPr lang="en-US" dirty="0" err="1"/>
              <a:t>rc</a:t>
            </a:r>
            <a:r>
              <a:rPr lang="en-US" dirty="0"/>
              <a:t>=102 ;</a:t>
            </a:r>
          </a:p>
          <a:p>
            <a:r>
              <a:rPr lang="en-US" dirty="0"/>
              <a:t>     %</a:t>
            </a:r>
            <a:r>
              <a:rPr lang="en-US" dirty="0" err="1"/>
              <a:t>goto</a:t>
            </a:r>
            <a:r>
              <a:rPr lang="en-US" dirty="0"/>
              <a:t> DONE ;</a:t>
            </a:r>
          </a:p>
          <a:p>
            <a:r>
              <a:rPr lang="en-US" dirty="0"/>
              <a:t>     %end;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267BC16C-6D19-45D7-806D-7C2E5B8DEEFB}"/>
              </a:ext>
            </a:extLst>
          </p:cNvPr>
          <p:cNvSpPr/>
          <p:nvPr/>
        </p:nvSpPr>
        <p:spPr>
          <a:xfrm>
            <a:off x="6096000" y="3733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82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2" y="914400"/>
            <a:ext cx="91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To make the simple example ROBUST…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47700" y="1560731"/>
            <a:ext cx="1089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Set return code to 0 for success*/</a:t>
            </a:r>
          </a:p>
          <a:p>
            <a:r>
              <a:rPr lang="en-US" dirty="0"/>
              <a:t>%let &amp;</a:t>
            </a:r>
            <a:r>
              <a:rPr lang="en-US" dirty="0" err="1"/>
              <a:t>rc</a:t>
            </a:r>
            <a:r>
              <a:rPr lang="en-US" dirty="0"/>
              <a:t>=0 ;</a:t>
            </a:r>
          </a:p>
          <a:p>
            <a:r>
              <a:rPr lang="en-US" dirty="0"/>
              <a:t>%DONE:</a:t>
            </a:r>
          </a:p>
          <a:p>
            <a:endParaRPr lang="en-US" dirty="0"/>
          </a:p>
          <a:p>
            <a:r>
              <a:rPr lang="en-US" dirty="0"/>
              <a:t>/* restore environment */</a:t>
            </a:r>
          </a:p>
          <a:p>
            <a:r>
              <a:rPr lang="en-US" dirty="0"/>
              <a:t>%if %</a:t>
            </a:r>
            <a:r>
              <a:rPr lang="en-US" dirty="0" err="1"/>
              <a:t>sysfunc</a:t>
            </a:r>
            <a:r>
              <a:rPr lang="en-US" dirty="0"/>
              <a:t>(exist(_</a:t>
            </a:r>
            <a:r>
              <a:rPr lang="en-US" dirty="0" err="1"/>
              <a:t>finddups_tmp</a:t>
            </a:r>
            <a:r>
              <a:rPr lang="en-US" dirty="0"/>
              <a:t>)) %then %do ;</a:t>
            </a:r>
          </a:p>
          <a:p>
            <a:r>
              <a:rPr lang="en-US" dirty="0"/>
              <a:t>       proc datasets lib=work </a:t>
            </a:r>
            <a:r>
              <a:rPr lang="en-US" dirty="0" err="1"/>
              <a:t>nolist</a:t>
            </a:r>
            <a:r>
              <a:rPr lang="en-US" dirty="0"/>
              <a:t> ;</a:t>
            </a:r>
          </a:p>
          <a:p>
            <a:r>
              <a:rPr lang="en-US" dirty="0"/>
              <a:t>             delete _</a:t>
            </a:r>
            <a:r>
              <a:rPr lang="en-US" dirty="0" err="1"/>
              <a:t>finddups_tmp</a:t>
            </a:r>
            <a:r>
              <a:rPr lang="en-US" dirty="0"/>
              <a:t>;</a:t>
            </a:r>
          </a:p>
          <a:p>
            <a:r>
              <a:rPr lang="en-US" dirty="0"/>
              <a:t>             quit ;</a:t>
            </a:r>
          </a:p>
          <a:p>
            <a:r>
              <a:rPr lang="en-US" dirty="0"/>
              <a:t>      %end ;</a:t>
            </a:r>
          </a:p>
          <a:p>
            <a:endParaRPr lang="en-US" dirty="0"/>
          </a:p>
          <a:p>
            <a:r>
              <a:rPr lang="en-US" dirty="0"/>
              <a:t>%mend;</a:t>
            </a:r>
          </a:p>
        </p:txBody>
      </p:sp>
    </p:spTree>
    <p:extLst>
      <p:ext uri="{BB962C8B-B14F-4D97-AF65-F5344CB8AC3E}">
        <p14:creationId xmlns:p14="http://schemas.microsoft.com/office/powerpoint/2010/main" val="3367297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 txBox="1">
            <a:spLocks/>
          </p:cNvSpPr>
          <p:nvPr/>
        </p:nvSpPr>
        <p:spPr bwMode="auto">
          <a:xfrm>
            <a:off x="1447800" y="1981200"/>
            <a:ext cx="9525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5DA2"/>
                </a:solidFill>
                <a:latin typeface="Arial" panose="020B0604020202020204" pitchFamily="34" charset="0"/>
              </a:rPr>
              <a:t>Q&amp;A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5DA2"/>
                </a:solidFill>
                <a:latin typeface="Arial" panose="020B0604020202020204" pitchFamily="34" charset="0"/>
              </a:rPr>
              <a:t>Thank you!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000" dirty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005DA2"/>
                </a:solidFill>
                <a:latin typeface="Arial" panose="020B0604020202020204" pitchFamily="34" charset="0"/>
              </a:rPr>
              <a:t>Name: Yan Qiao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005DA2"/>
                </a:solidFill>
                <a:latin typeface="Arial" panose="020B0604020202020204" pitchFamily="34" charset="0"/>
              </a:rPr>
              <a:t>Organization: </a:t>
            </a:r>
            <a:r>
              <a:rPr lang="en-US" altLang="en-US" sz="1800" dirty="0" err="1">
                <a:solidFill>
                  <a:srgbClr val="005DA2"/>
                </a:solidFill>
                <a:latin typeface="Arial" panose="020B0604020202020204" pitchFamily="34" charset="0"/>
              </a:rPr>
              <a:t>BeiGene</a:t>
            </a:r>
            <a:endParaRPr lang="en-US" altLang="en-US" sz="1800" dirty="0">
              <a:solidFill>
                <a:srgbClr val="005DA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800" dirty="0">
                <a:solidFill>
                  <a:srgbClr val="005DA2"/>
                </a:solidFill>
                <a:latin typeface="Arial" panose="020B0604020202020204" pitchFamily="34" charset="0"/>
              </a:rPr>
              <a:t>E-mail: yan.qiao@beigene.com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9223F-8DDA-4C7E-981C-08491C07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267BE7-F972-418C-9804-8E43136AB158}" type="datetime1">
              <a:rPr lang="en-US" altLang="en-US" smtClean="0"/>
              <a:t>9/9/2019</a:t>
            </a:fld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1C36FB-5E01-43C5-842F-F1896C31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Paper Number xx-xxx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D7E776-CF53-4D6A-A712-4E7E6E152D90}" type="slidenum">
              <a:rPr lang="en-US" altLang="en-US" sz="10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3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Robust macros should…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09600" y="1987963"/>
            <a:ext cx="1082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Validate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Handle potential failures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Notify the caller of the outcome of execution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Clean up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Be easily maintained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709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3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Macro developer should…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09600" y="1987963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Define parameters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Validate parameters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Check and react to outcomes of each step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Return status of the execution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Restore environment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Test and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75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667000" y="381000"/>
            <a:ext cx="923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simple macro to find duplicates…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09600" y="1600200"/>
            <a:ext cx="7162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%macro </a:t>
            </a:r>
            <a:r>
              <a:rPr lang="en-US" dirty="0" err="1"/>
              <a:t>finddups</a:t>
            </a:r>
            <a:r>
              <a:rPr lang="en-US" dirty="0"/>
              <a:t>(data=_last_, out=_dups, by=, where=) ;</a:t>
            </a:r>
          </a:p>
          <a:p>
            <a:r>
              <a:rPr lang="en-US" dirty="0"/>
              <a:t>     %local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lastby</a:t>
            </a:r>
            <a:r>
              <a:rPr lang="en-US" dirty="0"/>
              <a:t> ;</a:t>
            </a:r>
          </a:p>
          <a:p>
            <a:r>
              <a:rPr lang="en-US" dirty="0"/>
              <a:t>     proc sort data=&amp;data out=&amp;out ;</a:t>
            </a:r>
          </a:p>
          <a:p>
            <a:r>
              <a:rPr lang="en-US" dirty="0"/>
              <a:t>             by &amp;by ;</a:t>
            </a:r>
          </a:p>
          <a:p>
            <a:r>
              <a:rPr lang="en-US" dirty="0"/>
              <a:t>           %if (%quote(&amp;where) ^= %str()) %then %do ;</a:t>
            </a:r>
          </a:p>
          <a:p>
            <a:r>
              <a:rPr lang="en-US" dirty="0"/>
              <a:t>             where &amp;where ;</a:t>
            </a:r>
          </a:p>
          <a:p>
            <a:r>
              <a:rPr lang="en-US" dirty="0"/>
              <a:t>             %end ;</a:t>
            </a:r>
          </a:p>
          <a:p>
            <a:r>
              <a:rPr lang="en-US" dirty="0"/>
              <a:t>            run ;</a:t>
            </a:r>
          </a:p>
          <a:p>
            <a:r>
              <a:rPr lang="en-US" dirty="0"/>
              <a:t>/* determine the last by variable for use with first. and last. */</a:t>
            </a:r>
          </a:p>
          <a:p>
            <a:r>
              <a:rPr lang="en-US" dirty="0"/>
              <a:t>       %let </a:t>
            </a:r>
            <a:r>
              <a:rPr lang="en-US" dirty="0" err="1"/>
              <a:t>lastby</a:t>
            </a:r>
            <a:r>
              <a:rPr lang="en-US" dirty="0"/>
              <a:t>=%scan(&amp;by,-1,%str( ));</a:t>
            </a:r>
          </a:p>
          <a:p>
            <a:r>
              <a:rPr lang="en-US" dirty="0"/>
              <a:t>      data &amp;out ;</a:t>
            </a:r>
          </a:p>
          <a:p>
            <a:r>
              <a:rPr lang="en-US" dirty="0"/>
              <a:t>          set &amp;out end=__end;</a:t>
            </a:r>
          </a:p>
          <a:p>
            <a:r>
              <a:rPr lang="en-US" dirty="0"/>
              <a:t>          by &amp;by ;</a:t>
            </a:r>
          </a:p>
          <a:p>
            <a:r>
              <a:rPr lang="en-US" dirty="0"/>
              <a:t>          if first.&amp;</a:t>
            </a:r>
            <a:r>
              <a:rPr lang="en-US" dirty="0" err="1"/>
              <a:t>lastby</a:t>
            </a:r>
            <a:r>
              <a:rPr lang="en-US" dirty="0"/>
              <a:t> + last.&amp;</a:t>
            </a:r>
            <a:r>
              <a:rPr lang="en-US" dirty="0" err="1"/>
              <a:t>lastby</a:t>
            </a:r>
            <a:r>
              <a:rPr lang="en-US" dirty="0"/>
              <a:t> &lt; 2 then output &amp;out ;</a:t>
            </a:r>
          </a:p>
          <a:p>
            <a:r>
              <a:rPr lang="en-US" dirty="0"/>
              <a:t>          run ;</a:t>
            </a:r>
          </a:p>
          <a:p>
            <a:r>
              <a:rPr lang="en-US" dirty="0"/>
              <a:t>%mend ;</a:t>
            </a:r>
            <a:r>
              <a:rPr lang="en-US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1019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3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if…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09600" y="1752600"/>
            <a:ext cx="9601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caller forgets to specify value for parameter </a:t>
            </a:r>
            <a:r>
              <a:rPr lang="en-US" sz="2800" i="1" dirty="0"/>
              <a:t>by</a:t>
            </a:r>
            <a:r>
              <a:rPr lang="en-US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input dataset specified in parameter </a:t>
            </a:r>
            <a:r>
              <a:rPr lang="en-US" sz="2800" i="1" dirty="0"/>
              <a:t>data</a:t>
            </a:r>
            <a:r>
              <a:rPr lang="en-US" sz="2800" dirty="0"/>
              <a:t> dose not exist.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variable name specified in parameter </a:t>
            </a:r>
            <a:r>
              <a:rPr lang="en-US" sz="2800" i="1" dirty="0"/>
              <a:t>by</a:t>
            </a:r>
            <a:r>
              <a:rPr lang="en-US" sz="2800" dirty="0"/>
              <a:t> dose not exist in the input dataset.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condition specified in parameter </a:t>
            </a:r>
            <a:r>
              <a:rPr lang="en-US" sz="2800" i="1" dirty="0"/>
              <a:t>where</a:t>
            </a:r>
            <a:r>
              <a:rPr lang="en-US" sz="2800" dirty="0"/>
              <a:t> makes no sense.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There is no duplicate observation in the input dataset.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834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3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Define Parameters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30223" y="2667000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 named parameters instead of positional parameters.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Choose suitable parameter names by following naming conventions used for options and statements in SAS procedures: data, out, </a:t>
            </a:r>
            <a:r>
              <a:rPr lang="en-US" sz="2800" dirty="0" err="1"/>
              <a:t>infile</a:t>
            </a:r>
            <a:r>
              <a:rPr lang="en-US" sz="2800" dirty="0"/>
              <a:t>, file, var, 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Define valid values for parameters: Y/N.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3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Validate Parameters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CF7E1-8311-4CE4-8539-891945808107}"/>
              </a:ext>
            </a:extLst>
          </p:cNvPr>
          <p:cNvSpPr txBox="1"/>
          <p:nvPr/>
        </p:nvSpPr>
        <p:spPr>
          <a:xfrm>
            <a:off x="630223" y="2667000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Required parameters are not missing.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Parameters take valid values.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Existence of inputs.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255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DBF06F-BD16-4CCD-84A6-35C38DA34F26}"/>
              </a:ext>
            </a:extLst>
          </p:cNvPr>
          <p:cNvSpPr txBox="1"/>
          <p:nvPr/>
        </p:nvSpPr>
        <p:spPr>
          <a:xfrm>
            <a:off x="2878123" y="9144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Parameter Validation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B76F44-9AD1-476E-AA46-178E03A58249}"/>
              </a:ext>
            </a:extLst>
          </p:cNvPr>
          <p:cNvSpPr txBox="1"/>
          <p:nvPr/>
        </p:nvSpPr>
        <p:spPr>
          <a:xfrm>
            <a:off x="533400" y="1676400"/>
            <a:ext cx="1082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dirty="0"/>
              <a:t>%local _pi _params _param rc;</a:t>
            </a:r>
          </a:p>
          <a:p>
            <a:pPr lvl="1"/>
            <a:r>
              <a:rPr lang="en-US" dirty="0"/>
              <a:t>%let _params=.data.out.by.;</a:t>
            </a:r>
          </a:p>
          <a:p>
            <a:pPr lvl="1"/>
            <a:r>
              <a:rPr lang="en-US" dirty="0"/>
              <a:t>%let _pi=1;</a:t>
            </a:r>
          </a:p>
          <a:p>
            <a:pPr lvl="1"/>
            <a:r>
              <a:rPr lang="en-US" dirty="0"/>
              <a:t>%do %while(%scan(&amp;_</a:t>
            </a:r>
            <a:r>
              <a:rPr lang="en-US" dirty="0" err="1"/>
              <a:t>params,&amp;_pi</a:t>
            </a:r>
            <a:r>
              <a:rPr lang="en-US" dirty="0"/>
              <a:t>,.)^=%str()) ;</a:t>
            </a:r>
          </a:p>
          <a:p>
            <a:pPr lvl="1"/>
            <a:r>
              <a:rPr lang="en-US" dirty="0"/>
              <a:t>       %let _param=%scan(&amp;_</a:t>
            </a:r>
            <a:r>
              <a:rPr lang="en-US" dirty="0" err="1"/>
              <a:t>params,&amp;_pi</a:t>
            </a:r>
            <a:r>
              <a:rPr lang="en-US" dirty="0"/>
              <a:t>,.);</a:t>
            </a:r>
          </a:p>
          <a:p>
            <a:pPr lvl="1"/>
            <a:r>
              <a:rPr lang="en-US" dirty="0"/>
              <a:t>       %if %quote(&amp;&amp;&amp;_param) = %str() %then %do ;</a:t>
            </a:r>
          </a:p>
          <a:p>
            <a:pPr lvl="1"/>
            <a:r>
              <a:rPr lang="en-US" dirty="0"/>
              <a:t>            %put ERROR: &amp;</a:t>
            </a:r>
            <a:r>
              <a:rPr lang="en-US" dirty="0" err="1"/>
              <a:t>sysmacroname</a:t>
            </a:r>
            <a:r>
              <a:rPr lang="en-US" dirty="0"/>
              <a:t>: Parameter %</a:t>
            </a:r>
            <a:r>
              <a:rPr lang="en-US" dirty="0" err="1"/>
              <a:t>upcase</a:t>
            </a:r>
            <a:r>
              <a:rPr lang="en-US" dirty="0"/>
              <a:t>(&amp;_param) is required.;</a:t>
            </a:r>
          </a:p>
          <a:p>
            <a:pPr lvl="1"/>
            <a:r>
              <a:rPr lang="en-US" dirty="0"/>
              <a:t>            %let </a:t>
            </a:r>
            <a:r>
              <a:rPr lang="en-US" dirty="0" err="1"/>
              <a:t>rc</a:t>
            </a:r>
            <a:r>
              <a:rPr lang="en-US" dirty="0"/>
              <a:t>=1;</a:t>
            </a:r>
          </a:p>
          <a:p>
            <a:pPr lvl="1"/>
            <a:r>
              <a:rPr lang="en-US" dirty="0"/>
              <a:t>            %end;</a:t>
            </a:r>
          </a:p>
          <a:p>
            <a:pPr lvl="1"/>
            <a:r>
              <a:rPr lang="en-US" dirty="0"/>
              <a:t>      %else %if &amp;_param=data %then %do ;</a:t>
            </a:r>
          </a:p>
          <a:p>
            <a:pPr lvl="1"/>
            <a:r>
              <a:rPr lang="en-US" dirty="0"/>
              <a:t>            %if %</a:t>
            </a:r>
            <a:r>
              <a:rPr lang="en-US" dirty="0" err="1"/>
              <a:t>sysfunc</a:t>
            </a:r>
            <a:r>
              <a:rPr lang="en-US" dirty="0"/>
              <a:t>(exist(&amp;&amp;&amp;_param))=0 %then %do ;</a:t>
            </a:r>
          </a:p>
          <a:p>
            <a:pPr lvl="1"/>
            <a:r>
              <a:rPr lang="en-US" dirty="0"/>
              <a:t>            %put ERROR: &amp;</a:t>
            </a:r>
            <a:r>
              <a:rPr lang="en-US" dirty="0" err="1"/>
              <a:t>sysmacroname</a:t>
            </a:r>
            <a:r>
              <a:rPr lang="en-US" dirty="0"/>
              <a:t>: %</a:t>
            </a:r>
            <a:r>
              <a:rPr lang="en-US" dirty="0" err="1"/>
              <a:t>upcase</a:t>
            </a:r>
            <a:r>
              <a:rPr lang="en-US" dirty="0"/>
              <a:t>(&amp;&amp;&amp;_param) does not exist.;</a:t>
            </a:r>
          </a:p>
          <a:p>
            <a:pPr lvl="1"/>
            <a:r>
              <a:rPr lang="en-US" dirty="0"/>
              <a:t>            %let </a:t>
            </a:r>
            <a:r>
              <a:rPr lang="en-US" dirty="0" err="1"/>
              <a:t>rc</a:t>
            </a:r>
            <a:r>
              <a:rPr lang="en-US" dirty="0"/>
              <a:t>=2;</a:t>
            </a:r>
          </a:p>
          <a:p>
            <a:pPr lvl="1"/>
            <a:r>
              <a:rPr lang="en-US" dirty="0"/>
              <a:t>           %end ;</a:t>
            </a:r>
          </a:p>
          <a:p>
            <a:pPr lvl="1"/>
            <a:r>
              <a:rPr lang="nn-NO" dirty="0"/>
              <a:t>     %let _pi=%eval(&amp;_pi+1) ;</a:t>
            </a:r>
          </a:p>
          <a:p>
            <a:pPr lvl="1"/>
            <a:r>
              <a:rPr lang="en-US" dirty="0"/>
              <a:t>     %end;</a:t>
            </a:r>
          </a:p>
          <a:p>
            <a:pPr lvl="1"/>
            <a:r>
              <a:rPr lang="en-US" dirty="0"/>
              <a:t>%if &amp;</a:t>
            </a:r>
            <a:r>
              <a:rPr lang="en-US" dirty="0" err="1"/>
              <a:t>rc</a:t>
            </a:r>
            <a:r>
              <a:rPr lang="en-US" dirty="0"/>
              <a:t>=1 or &amp;</a:t>
            </a:r>
            <a:r>
              <a:rPr lang="en-US" dirty="0" err="1"/>
              <a:t>rc</a:t>
            </a:r>
            <a:r>
              <a:rPr lang="en-US" dirty="0"/>
              <a:t>=2 %then %return ;</a:t>
            </a:r>
          </a:p>
        </p:txBody>
      </p:sp>
    </p:spTree>
    <p:extLst>
      <p:ext uri="{BB962C8B-B14F-4D97-AF65-F5344CB8AC3E}">
        <p14:creationId xmlns:p14="http://schemas.microsoft.com/office/powerpoint/2010/main" val="2831682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armaSUG2019.1_Presentation_Template_widescree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540687D-64DC-4E7C-876C-8DAFC8CEA42B}" vid="{20D5162B-4956-49EA-8F8D-137874DB0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PharmaSUG_China_2019_Presentation_Template_widescreen</Template>
  <TotalTime>238</TotalTime>
  <Words>1948</Words>
  <Application>Microsoft Office PowerPoint</Application>
  <PresentationFormat>Widescreen</PresentationFormat>
  <Paragraphs>263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 2</vt:lpstr>
      <vt:lpstr>Wingdings 3</vt:lpstr>
      <vt:lpstr>PharmaSUG2019.1_Presentation_Template_widescreen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Eli Lilly and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Qiao</dc:creator>
  <cp:lastModifiedBy>Yan Qiao</cp:lastModifiedBy>
  <cp:revision>116</cp:revision>
  <dcterms:created xsi:type="dcterms:W3CDTF">2019-07-30T07:16:10Z</dcterms:created>
  <dcterms:modified xsi:type="dcterms:W3CDTF">2019-09-09T08:17:55Z</dcterms:modified>
</cp:coreProperties>
</file>