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 id="2147483704" r:id="rId2"/>
  </p:sldMasterIdLst>
  <p:sldIdLst>
    <p:sldId id="256" r:id="rId3"/>
    <p:sldId id="262" r:id="rId4"/>
    <p:sldId id="257" r:id="rId5"/>
    <p:sldId id="258" r:id="rId6"/>
    <p:sldId id="259" r:id="rId7"/>
    <p:sldId id="260" r:id="rId8"/>
    <p:sldId id="261" r:id="rId9"/>
    <p:sldId id="263" r:id="rId10"/>
    <p:sldId id="268" r:id="rId11"/>
    <p:sldId id="266" r:id="rId12"/>
    <p:sldId id="265"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1" d="100"/>
          <a:sy n="61" d="100"/>
        </p:scale>
        <p:origin x="28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9/11/2019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43486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9/11/2019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92337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9/11/2019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807562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9/11/2019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304088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9/11/2019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532945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9/11/2019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278936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F968870-AE57-40F4-9CB0-D5E0108F867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C3910-29E0-4D0F-89FC-A9A80C736421}" type="slidenum">
              <a:rPr lang="en-US" smtClean="0"/>
              <a:t>‹#›</a:t>
            </a:fld>
            <a:endParaRPr lang="en-US"/>
          </a:p>
        </p:txBody>
      </p:sp>
    </p:spTree>
    <p:extLst>
      <p:ext uri="{BB962C8B-B14F-4D97-AF65-F5344CB8AC3E}">
        <p14:creationId xmlns:p14="http://schemas.microsoft.com/office/powerpoint/2010/main" val="1842240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968870-AE57-40F4-9CB0-D5E0108F867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C3910-29E0-4D0F-89FC-A9A80C736421}" type="slidenum">
              <a:rPr lang="en-US" smtClean="0"/>
              <a:t>‹#›</a:t>
            </a:fld>
            <a:endParaRPr lang="en-US"/>
          </a:p>
        </p:txBody>
      </p:sp>
    </p:spTree>
    <p:extLst>
      <p:ext uri="{BB962C8B-B14F-4D97-AF65-F5344CB8AC3E}">
        <p14:creationId xmlns:p14="http://schemas.microsoft.com/office/powerpoint/2010/main" val="31981887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F968870-AE57-40F4-9CB0-D5E0108F867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C3910-29E0-4D0F-89FC-A9A80C736421}" type="slidenum">
              <a:rPr lang="en-US" smtClean="0"/>
              <a:t>‹#›</a:t>
            </a:fld>
            <a:endParaRPr lang="en-US"/>
          </a:p>
        </p:txBody>
      </p:sp>
    </p:spTree>
    <p:extLst>
      <p:ext uri="{BB962C8B-B14F-4D97-AF65-F5344CB8AC3E}">
        <p14:creationId xmlns:p14="http://schemas.microsoft.com/office/powerpoint/2010/main" val="36231826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F968870-AE57-40F4-9CB0-D5E0108F867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BC3910-29E0-4D0F-89FC-A9A80C736421}" type="slidenum">
              <a:rPr lang="en-US" smtClean="0"/>
              <a:t>‹#›</a:t>
            </a:fld>
            <a:endParaRPr lang="en-US"/>
          </a:p>
        </p:txBody>
      </p:sp>
    </p:spTree>
    <p:extLst>
      <p:ext uri="{BB962C8B-B14F-4D97-AF65-F5344CB8AC3E}">
        <p14:creationId xmlns:p14="http://schemas.microsoft.com/office/powerpoint/2010/main" val="40110579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F968870-AE57-40F4-9CB0-D5E0108F867D}"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BC3910-29E0-4D0F-89FC-A9A80C736421}" type="slidenum">
              <a:rPr lang="en-US" smtClean="0"/>
              <a:t>‹#›</a:t>
            </a:fld>
            <a:endParaRPr lang="en-US"/>
          </a:p>
        </p:txBody>
      </p:sp>
    </p:spTree>
    <p:extLst>
      <p:ext uri="{BB962C8B-B14F-4D97-AF65-F5344CB8AC3E}">
        <p14:creationId xmlns:p14="http://schemas.microsoft.com/office/powerpoint/2010/main" val="1636853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9/11/2019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623247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968870-AE57-40F4-9CB0-D5E0108F867D}"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BC3910-29E0-4D0F-89FC-A9A80C736421}" type="slidenum">
              <a:rPr lang="en-US" smtClean="0"/>
              <a:t>‹#›</a:t>
            </a:fld>
            <a:endParaRPr lang="en-US"/>
          </a:p>
        </p:txBody>
      </p:sp>
    </p:spTree>
    <p:extLst>
      <p:ext uri="{BB962C8B-B14F-4D97-AF65-F5344CB8AC3E}">
        <p14:creationId xmlns:p14="http://schemas.microsoft.com/office/powerpoint/2010/main" val="33261311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968870-AE57-40F4-9CB0-D5E0108F867D}"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BC3910-29E0-4D0F-89FC-A9A80C736421}" type="slidenum">
              <a:rPr lang="en-US" smtClean="0"/>
              <a:t>‹#›</a:t>
            </a:fld>
            <a:endParaRPr lang="en-US"/>
          </a:p>
        </p:txBody>
      </p:sp>
    </p:spTree>
    <p:extLst>
      <p:ext uri="{BB962C8B-B14F-4D97-AF65-F5344CB8AC3E}">
        <p14:creationId xmlns:p14="http://schemas.microsoft.com/office/powerpoint/2010/main" val="37180133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F968870-AE57-40F4-9CB0-D5E0108F867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BC3910-29E0-4D0F-89FC-A9A80C736421}" type="slidenum">
              <a:rPr lang="en-US" smtClean="0"/>
              <a:t>‹#›</a:t>
            </a:fld>
            <a:endParaRPr lang="en-US"/>
          </a:p>
        </p:txBody>
      </p:sp>
    </p:spTree>
    <p:extLst>
      <p:ext uri="{BB962C8B-B14F-4D97-AF65-F5344CB8AC3E}">
        <p14:creationId xmlns:p14="http://schemas.microsoft.com/office/powerpoint/2010/main" val="36419933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F968870-AE57-40F4-9CB0-D5E0108F867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BC3910-29E0-4D0F-89FC-A9A80C736421}" type="slidenum">
              <a:rPr lang="en-US" smtClean="0"/>
              <a:t>‹#›</a:t>
            </a:fld>
            <a:endParaRPr lang="en-US"/>
          </a:p>
        </p:txBody>
      </p:sp>
    </p:spTree>
    <p:extLst>
      <p:ext uri="{BB962C8B-B14F-4D97-AF65-F5344CB8AC3E}">
        <p14:creationId xmlns:p14="http://schemas.microsoft.com/office/powerpoint/2010/main" val="41569301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F968870-AE57-40F4-9CB0-D5E0108F867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C3910-29E0-4D0F-89FC-A9A80C736421}" type="slidenum">
              <a:rPr lang="en-US" smtClean="0"/>
              <a:t>‹#›</a:t>
            </a:fld>
            <a:endParaRPr lang="en-US"/>
          </a:p>
        </p:txBody>
      </p:sp>
    </p:spTree>
    <p:extLst>
      <p:ext uri="{BB962C8B-B14F-4D97-AF65-F5344CB8AC3E}">
        <p14:creationId xmlns:p14="http://schemas.microsoft.com/office/powerpoint/2010/main" val="25019148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F968870-AE57-40F4-9CB0-D5E0108F867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C3910-29E0-4D0F-89FC-A9A80C736421}"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637570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F968870-AE57-40F4-9CB0-D5E0108F867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C3910-29E0-4D0F-89FC-A9A80C736421}" type="slidenum">
              <a:rPr lang="en-US" smtClean="0"/>
              <a:t>‹#›</a:t>
            </a:fld>
            <a:endParaRPr lang="en-US"/>
          </a:p>
        </p:txBody>
      </p:sp>
    </p:spTree>
    <p:extLst>
      <p:ext uri="{BB962C8B-B14F-4D97-AF65-F5344CB8AC3E}">
        <p14:creationId xmlns:p14="http://schemas.microsoft.com/office/powerpoint/2010/main" val="10974100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F968870-AE57-40F4-9CB0-D5E0108F867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C3910-29E0-4D0F-89FC-A9A80C73642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4653012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F968870-AE57-40F4-9CB0-D5E0108F867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C3910-29E0-4D0F-89FC-A9A80C736421}" type="slidenum">
              <a:rPr lang="en-US" smtClean="0"/>
              <a:t>‹#›</a:t>
            </a:fld>
            <a:endParaRPr lang="en-US"/>
          </a:p>
        </p:txBody>
      </p:sp>
    </p:spTree>
    <p:extLst>
      <p:ext uri="{BB962C8B-B14F-4D97-AF65-F5344CB8AC3E}">
        <p14:creationId xmlns:p14="http://schemas.microsoft.com/office/powerpoint/2010/main" val="11614492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968870-AE57-40F4-9CB0-D5E0108F867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C3910-29E0-4D0F-89FC-A9A80C736421}" type="slidenum">
              <a:rPr lang="en-US" smtClean="0"/>
              <a:t>‹#›</a:t>
            </a:fld>
            <a:endParaRPr lang="en-US"/>
          </a:p>
        </p:txBody>
      </p:sp>
    </p:spTree>
    <p:extLst>
      <p:ext uri="{BB962C8B-B14F-4D97-AF65-F5344CB8AC3E}">
        <p14:creationId xmlns:p14="http://schemas.microsoft.com/office/powerpoint/2010/main" val="1279388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9/11/2019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013303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968870-AE57-40F4-9CB0-D5E0108F867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C3910-29E0-4D0F-89FC-A9A80C736421}" type="slidenum">
              <a:rPr lang="en-US" smtClean="0"/>
              <a:t>‹#›</a:t>
            </a:fld>
            <a:endParaRPr lang="en-US"/>
          </a:p>
        </p:txBody>
      </p:sp>
    </p:spTree>
    <p:extLst>
      <p:ext uri="{BB962C8B-B14F-4D97-AF65-F5344CB8AC3E}">
        <p14:creationId xmlns:p14="http://schemas.microsoft.com/office/powerpoint/2010/main" val="3088758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9/11/2019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97780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9/11/2019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81851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9/11/2019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40881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9/11/2019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2605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9/11/2019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65291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9/11/2019</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08858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theme" Target="../theme/theme2.xml"/><Relationship Id="rId2" Type="http://schemas.openxmlformats.org/officeDocument/2006/relationships/slideLayout" Target="../slideLayouts/slideLayout16.xml"/><Relationship Id="rId16" Type="http://schemas.openxmlformats.org/officeDocument/2006/relationships/slideLayout" Target="../slideLayouts/slideLayout30.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slideLayout" Target="../slideLayouts/slideLayout2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9/11/2019</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4521325"/>
      </p:ext>
    </p:extLst>
  </p:cSld>
  <p:clrMap bg1="dk1" tx1="lt1" bg2="dk2"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F968870-AE57-40F4-9CB0-D5E0108F867D}" type="datetimeFigureOut">
              <a:rPr lang="en-US" smtClean="0"/>
              <a:t>9/11/2019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DBC3910-29E0-4D0F-89FC-A9A80C736421}" type="slidenum">
              <a:rPr lang="en-US" smtClean="0"/>
              <a:t>‹#›</a:t>
            </a:fld>
            <a:endParaRPr lang="en-US"/>
          </a:p>
        </p:txBody>
      </p:sp>
    </p:spTree>
    <p:extLst>
      <p:ext uri="{BB962C8B-B14F-4D97-AF65-F5344CB8AC3E}">
        <p14:creationId xmlns:p14="http://schemas.microsoft.com/office/powerpoint/2010/main" val="1765087916"/>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 id="2147483718" r:id="rId14"/>
    <p:sldLayoutId id="2147483719" r:id="rId15"/>
    <p:sldLayoutId id="214748372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cde.org.cn/" TargetMode="Externa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hyperlink" Target="https://www.fda.gov/media/83880/download" TargetMode="Externa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China submission data package requirements</a:t>
            </a:r>
            <a:endParaRPr lang="en-US" dirty="0"/>
          </a:p>
        </p:txBody>
      </p:sp>
      <p:sp>
        <p:nvSpPr>
          <p:cNvPr id="3" name="Subtitle 2"/>
          <p:cNvSpPr>
            <a:spLocks noGrp="1"/>
          </p:cNvSpPr>
          <p:nvPr>
            <p:ph type="subTitle" idx="1"/>
          </p:nvPr>
        </p:nvSpPr>
        <p:spPr/>
        <p:txBody>
          <a:bodyPr>
            <a:normAutofit lnSpcReduction="10000"/>
          </a:bodyPr>
          <a:lstStyle/>
          <a:p>
            <a:r>
              <a:rPr lang="en-US" dirty="0" smtClean="0"/>
              <a:t>Eason Yang, Novartis</a:t>
            </a:r>
          </a:p>
          <a:p>
            <a:r>
              <a:rPr lang="en-US" dirty="0" smtClean="0"/>
              <a:t>Sep 12</a:t>
            </a:r>
            <a:r>
              <a:rPr lang="en-US" baseline="30000" dirty="0" smtClean="0"/>
              <a:t>th</a:t>
            </a:r>
            <a:r>
              <a:rPr lang="en-US" dirty="0" smtClean="0"/>
              <a:t>, 2019</a:t>
            </a:r>
          </a:p>
          <a:p>
            <a:r>
              <a:rPr lang="en-US" altLang="zh-CN" dirty="0" smtClean="0"/>
              <a:t>PharmaSUG China half-day event, </a:t>
            </a:r>
            <a:r>
              <a:rPr lang="en-US" dirty="0" smtClean="0"/>
              <a:t>Wuhan, China</a:t>
            </a:r>
            <a:endParaRPr lang="en-US" dirty="0"/>
          </a:p>
        </p:txBody>
      </p:sp>
    </p:spTree>
    <p:extLst>
      <p:ext uri="{BB962C8B-B14F-4D97-AF65-F5344CB8AC3E}">
        <p14:creationId xmlns:p14="http://schemas.microsoft.com/office/powerpoint/2010/main" val="1533863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Strategy</a:t>
            </a:r>
          </a:p>
        </p:txBody>
      </p:sp>
      <p:sp>
        <p:nvSpPr>
          <p:cNvPr id="3" name="Content Placeholder 2"/>
          <p:cNvSpPr>
            <a:spLocks noGrp="1"/>
          </p:cNvSpPr>
          <p:nvPr>
            <p:ph idx="1"/>
          </p:nvPr>
        </p:nvSpPr>
        <p:spPr/>
        <p:txBody>
          <a:bodyPr>
            <a:normAutofit/>
          </a:bodyPr>
          <a:lstStyle/>
          <a:p>
            <a:r>
              <a:rPr lang="en-US" sz="2400" dirty="0" smtClean="0"/>
              <a:t>CD-ROM </a:t>
            </a:r>
            <a:r>
              <a:rPr lang="zh-CN" altLang="en-US" sz="2400" dirty="0" smtClean="0"/>
              <a:t>（光盘说明）</a:t>
            </a:r>
            <a:endParaRPr lang="en-US" altLang="zh-CN" sz="2400" dirty="0" smtClean="0"/>
          </a:p>
          <a:p>
            <a:pPr lvl="1"/>
            <a:r>
              <a:rPr lang="en-US" sz="2000" dirty="0" smtClean="0"/>
              <a:t>Writte</a:t>
            </a:r>
            <a:r>
              <a:rPr lang="en-US" altLang="zh-CN" sz="2000" dirty="0" smtClean="0"/>
              <a:t>n in Chinese</a:t>
            </a:r>
          </a:p>
          <a:p>
            <a:pPr lvl="1"/>
            <a:r>
              <a:rPr lang="en-US" sz="2000" dirty="0" smtClean="0"/>
              <a:t>Explaining the location and usage of components in the data package</a:t>
            </a:r>
          </a:p>
          <a:p>
            <a:pPr lvl="1"/>
            <a:r>
              <a:rPr lang="en-US" sz="2000" dirty="0" smtClean="0"/>
              <a:t>Explaining the way of opening the components in software</a:t>
            </a:r>
          </a:p>
          <a:p>
            <a:pPr lvl="1"/>
            <a:r>
              <a:rPr lang="en-US" sz="2000" dirty="0" smtClean="0"/>
              <a:t>Explaining the definition of study populations such as safety set, full analysis set, etc.</a:t>
            </a:r>
          </a:p>
          <a:p>
            <a:pPr lvl="1"/>
            <a:r>
              <a:rPr lang="en-US" sz="2000" dirty="0" smtClean="0"/>
              <a:t>Explaining the definition of sub-population including China population, Chinese population and East-Asian population</a:t>
            </a:r>
            <a:endParaRPr lang="en-US" sz="2000" dirty="0"/>
          </a:p>
        </p:txBody>
      </p:sp>
    </p:spTree>
    <p:extLst>
      <p:ext uri="{BB962C8B-B14F-4D97-AF65-F5344CB8AC3E}">
        <p14:creationId xmlns:p14="http://schemas.microsoft.com/office/powerpoint/2010/main" val="3329253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a:t>
            </a:r>
            <a:endParaRPr lang="en-US" dirty="0"/>
          </a:p>
        </p:txBody>
      </p:sp>
      <p:sp>
        <p:nvSpPr>
          <p:cNvPr id="3" name="Content Placeholder 2"/>
          <p:cNvSpPr>
            <a:spLocks noGrp="1"/>
          </p:cNvSpPr>
          <p:nvPr>
            <p:ph idx="1"/>
          </p:nvPr>
        </p:nvSpPr>
        <p:spPr>
          <a:xfrm>
            <a:off x="677333" y="2160589"/>
            <a:ext cx="10390059" cy="4429397"/>
          </a:xfrm>
        </p:spPr>
        <p:txBody>
          <a:bodyPr>
            <a:normAutofit fontScale="92500" lnSpcReduction="10000"/>
          </a:bodyPr>
          <a:lstStyle/>
          <a:p>
            <a:r>
              <a:rPr lang="en-US" altLang="zh-CN" sz="2400" dirty="0" smtClean="0"/>
              <a:t>How soon will CDISC format be mandated for China submission?</a:t>
            </a:r>
          </a:p>
          <a:p>
            <a:endParaRPr lang="en-US" altLang="zh-CN" sz="2400" dirty="0"/>
          </a:p>
          <a:p>
            <a:r>
              <a:rPr lang="zh-CN" altLang="en-US" sz="2400" dirty="0" smtClean="0"/>
              <a:t>药物</a:t>
            </a:r>
            <a:r>
              <a:rPr lang="zh-CN" altLang="en-US" sz="2400" dirty="0"/>
              <a:t>临床试验数据管理工作技术</a:t>
            </a:r>
            <a:r>
              <a:rPr lang="zh-CN" altLang="en-US" sz="2400" dirty="0" smtClean="0"/>
              <a:t>指南</a:t>
            </a:r>
            <a:endParaRPr lang="en-US" altLang="zh-CN" sz="2400" dirty="0" smtClean="0"/>
          </a:p>
          <a:p>
            <a:pPr lvl="1"/>
            <a:r>
              <a:rPr lang="en-US" altLang="zh-CN" sz="2200" dirty="0" smtClean="0"/>
              <a:t>...</a:t>
            </a:r>
            <a:r>
              <a:rPr lang="zh-CN" altLang="en-US" sz="2200" dirty="0"/>
              <a:t> 在新药上市注册申请时，建议采用</a:t>
            </a:r>
            <a:r>
              <a:rPr lang="en-US" altLang="zh-CN" sz="2200" dirty="0"/>
              <a:t>CDISC</a:t>
            </a:r>
            <a:r>
              <a:rPr lang="zh-CN" altLang="en-US" sz="2200" dirty="0"/>
              <a:t>标准递交原始数据库和分析数据库。</a:t>
            </a:r>
            <a:endParaRPr lang="en-US" sz="2000" dirty="0"/>
          </a:p>
          <a:p>
            <a:pPr lvl="2"/>
            <a:endParaRPr lang="en-US" sz="2000" dirty="0" smtClean="0"/>
          </a:p>
          <a:p>
            <a:r>
              <a:rPr lang="zh-CN" altLang="en-US" sz="2400" dirty="0"/>
              <a:t>药物临床试验的电子数据采集技术指导原则</a:t>
            </a:r>
          </a:p>
          <a:p>
            <a:pPr lvl="1"/>
            <a:r>
              <a:rPr lang="en-US" altLang="zh-CN" sz="2200" dirty="0" smtClean="0"/>
              <a:t>...</a:t>
            </a:r>
            <a:r>
              <a:rPr lang="zh-CN" altLang="en-US" sz="2200" dirty="0" smtClean="0"/>
              <a:t>同时</a:t>
            </a:r>
            <a:r>
              <a:rPr lang="zh-CN" altLang="en-US" sz="2200" dirty="0"/>
              <a:t>，国际公认的数据标准（如</a:t>
            </a:r>
            <a:r>
              <a:rPr lang="en-US" altLang="zh-CN" sz="2200" dirty="0"/>
              <a:t>CDISC</a:t>
            </a:r>
            <a:r>
              <a:rPr lang="zh-CN" altLang="en-US" sz="2200" dirty="0"/>
              <a:t>）也正在</a:t>
            </a:r>
            <a:r>
              <a:rPr lang="en-US" altLang="zh-CN" sz="2200" dirty="0"/>
              <a:t>EDC</a:t>
            </a:r>
            <a:r>
              <a:rPr lang="zh-CN" altLang="en-US" sz="2200" dirty="0"/>
              <a:t>中得以应用</a:t>
            </a:r>
            <a:r>
              <a:rPr lang="zh-CN" altLang="en-US" sz="2200" dirty="0" smtClean="0"/>
              <a:t>。</a:t>
            </a:r>
            <a:endParaRPr lang="en-US" altLang="zh-CN" sz="2200" dirty="0" smtClean="0"/>
          </a:p>
          <a:p>
            <a:pPr lvl="1"/>
            <a:endParaRPr lang="en-US" altLang="zh-CN" sz="2200" dirty="0" smtClean="0"/>
          </a:p>
          <a:p>
            <a:r>
              <a:rPr lang="zh-CN" altLang="en-US" sz="2400" dirty="0" smtClean="0"/>
              <a:t>药物</a:t>
            </a:r>
            <a:r>
              <a:rPr lang="zh-CN" altLang="en-US" sz="2400" dirty="0"/>
              <a:t>临床试验的生物统计学指导原则（征求意见稿</a:t>
            </a:r>
            <a:r>
              <a:rPr lang="zh-CN" altLang="en-US" sz="2400" dirty="0" smtClean="0"/>
              <a:t>）</a:t>
            </a:r>
            <a:endParaRPr lang="en-US" altLang="zh-CN" sz="2400" dirty="0" smtClean="0"/>
          </a:p>
          <a:p>
            <a:pPr lvl="1"/>
            <a:r>
              <a:rPr lang="en-US" altLang="zh-CN" sz="2200" dirty="0" smtClean="0"/>
              <a:t>...</a:t>
            </a:r>
            <a:r>
              <a:rPr lang="zh-CN" altLang="en-US" sz="2200" dirty="0" smtClean="0"/>
              <a:t>可</a:t>
            </a:r>
            <a:r>
              <a:rPr lang="zh-CN" altLang="en-US" sz="2200" dirty="0"/>
              <a:t>考虑采用统一的标准化格式，如</a:t>
            </a:r>
            <a:r>
              <a:rPr lang="en-US" sz="2200" dirty="0"/>
              <a:t>CDISC</a:t>
            </a:r>
            <a:r>
              <a:rPr lang="zh-CN" altLang="en-US" sz="2200" dirty="0"/>
              <a:t>临床数据交换标准体系（</a:t>
            </a:r>
            <a:r>
              <a:rPr lang="en-US" sz="2200" dirty="0"/>
              <a:t>Clinical Data Interchange Standards Consortium）。</a:t>
            </a:r>
          </a:p>
          <a:p>
            <a:pPr lvl="1"/>
            <a:endParaRPr lang="en-US" sz="2200" dirty="0"/>
          </a:p>
        </p:txBody>
      </p:sp>
    </p:spTree>
    <p:extLst>
      <p:ext uri="{BB962C8B-B14F-4D97-AF65-F5344CB8AC3E}">
        <p14:creationId xmlns:p14="http://schemas.microsoft.com/office/powerpoint/2010/main" val="1169895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a:t>
            </a:r>
            <a:r>
              <a:rPr lang="en-US" dirty="0" smtClean="0"/>
              <a:t>u!	</a:t>
            </a:r>
            <a:endParaRPr lang="en-US" dirty="0"/>
          </a:p>
        </p:txBody>
      </p:sp>
      <p:sp>
        <p:nvSpPr>
          <p:cNvPr id="3" name="Content Placeholder 2"/>
          <p:cNvSpPr>
            <a:spLocks noGrp="1"/>
          </p:cNvSpPr>
          <p:nvPr>
            <p:ph idx="1"/>
          </p:nvPr>
        </p:nvSpPr>
        <p:spPr/>
        <p:txBody>
          <a:bodyPr>
            <a:normAutofit/>
          </a:bodyPr>
          <a:lstStyle/>
          <a:p>
            <a:r>
              <a:rPr lang="en-US" sz="2400" dirty="0" smtClean="0"/>
              <a:t>Q&amp;A?</a:t>
            </a:r>
            <a:endParaRPr lang="en-US" sz="2400" dirty="0"/>
          </a:p>
        </p:txBody>
      </p:sp>
    </p:spTree>
    <p:extLst>
      <p:ext uri="{BB962C8B-B14F-4D97-AF65-F5344CB8AC3E}">
        <p14:creationId xmlns:p14="http://schemas.microsoft.com/office/powerpoint/2010/main" val="713386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normAutofit/>
          </a:bodyPr>
          <a:lstStyle/>
          <a:p>
            <a:pPr lvl="0"/>
            <a:r>
              <a:rPr lang="en-US" sz="2400" dirty="0">
                <a:solidFill>
                  <a:schemeClr val="tx2"/>
                </a:solidFill>
              </a:rPr>
              <a:t>All information provided in this slides is provided for information purposes only</a:t>
            </a:r>
          </a:p>
          <a:p>
            <a:pPr lvl="0"/>
            <a:endParaRPr lang="en-US" sz="2400" dirty="0">
              <a:solidFill>
                <a:schemeClr val="tx2"/>
              </a:solidFill>
            </a:endParaRPr>
          </a:p>
          <a:p>
            <a:pPr lvl="0"/>
            <a:r>
              <a:rPr lang="en-US" sz="2400" dirty="0">
                <a:solidFill>
                  <a:schemeClr val="tx2"/>
                </a:solidFill>
              </a:rPr>
              <a:t>Views expressed in this presentation are those of the speaker and not necessarily of </a:t>
            </a:r>
            <a:r>
              <a:rPr lang="en-US" sz="2400" dirty="0" smtClean="0">
                <a:solidFill>
                  <a:schemeClr val="tx2"/>
                </a:solidFill>
              </a:rPr>
              <a:t>Novartis</a:t>
            </a:r>
            <a:endParaRPr lang="en-US" sz="2400" dirty="0">
              <a:solidFill>
                <a:schemeClr val="tx2"/>
              </a:solidFill>
            </a:endParaRPr>
          </a:p>
        </p:txBody>
      </p:sp>
    </p:spTree>
    <p:extLst>
      <p:ext uri="{BB962C8B-B14F-4D97-AF65-F5344CB8AC3E}">
        <p14:creationId xmlns:p14="http://schemas.microsoft.com/office/powerpoint/2010/main" val="2791936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Agenda</a:t>
            </a:r>
            <a:endParaRPr lang="en-US" dirty="0"/>
          </a:p>
        </p:txBody>
      </p:sp>
      <p:sp>
        <p:nvSpPr>
          <p:cNvPr id="3" name="Content Placeholder 2"/>
          <p:cNvSpPr>
            <a:spLocks noGrp="1"/>
          </p:cNvSpPr>
          <p:nvPr>
            <p:ph idx="1"/>
          </p:nvPr>
        </p:nvSpPr>
        <p:spPr/>
        <p:txBody>
          <a:bodyPr>
            <a:normAutofit/>
          </a:bodyPr>
          <a:lstStyle/>
          <a:p>
            <a:r>
              <a:rPr lang="en-US" sz="2400" dirty="0" smtClean="0"/>
              <a:t>Guidelines</a:t>
            </a:r>
          </a:p>
          <a:p>
            <a:endParaRPr lang="en-US" sz="2400" dirty="0" smtClean="0"/>
          </a:p>
          <a:p>
            <a:r>
              <a:rPr lang="en-US" sz="2400" dirty="0" smtClean="0"/>
              <a:t>Strategy</a:t>
            </a:r>
          </a:p>
          <a:p>
            <a:endParaRPr lang="en-US" sz="2400" dirty="0"/>
          </a:p>
          <a:p>
            <a:r>
              <a:rPr lang="en-US" sz="2400" dirty="0" smtClean="0"/>
              <a:t>Vision</a:t>
            </a:r>
            <a:endParaRPr lang="en-US" sz="2400" dirty="0"/>
          </a:p>
        </p:txBody>
      </p:sp>
    </p:spTree>
    <p:extLst>
      <p:ext uri="{BB962C8B-B14F-4D97-AF65-F5344CB8AC3E}">
        <p14:creationId xmlns:p14="http://schemas.microsoft.com/office/powerpoint/2010/main" val="23419235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a:t>
            </a:r>
            <a:endParaRPr lang="en-US" dirty="0"/>
          </a:p>
        </p:txBody>
      </p:sp>
      <p:sp>
        <p:nvSpPr>
          <p:cNvPr id="3" name="Content Placeholder 2"/>
          <p:cNvSpPr>
            <a:spLocks noGrp="1"/>
          </p:cNvSpPr>
          <p:nvPr>
            <p:ph idx="1"/>
          </p:nvPr>
        </p:nvSpPr>
        <p:spPr>
          <a:xfrm>
            <a:off x="677334" y="2160589"/>
            <a:ext cx="10768432" cy="3880773"/>
          </a:xfrm>
        </p:spPr>
        <p:txBody>
          <a:bodyPr>
            <a:normAutofit/>
          </a:bodyPr>
          <a:lstStyle/>
          <a:p>
            <a:r>
              <a:rPr lang="en-US" sz="2400" dirty="0" smtClean="0">
                <a:hlinkClick r:id="rId2"/>
              </a:rPr>
              <a:t>WWW.CDE.ORG.CN</a:t>
            </a:r>
            <a:endParaRPr lang="en-US" sz="2400" dirty="0" smtClean="0"/>
          </a:p>
          <a:p>
            <a:pPr lvl="1"/>
            <a:r>
              <a:rPr lang="zh-CN" altLang="en-US" sz="2200" dirty="0" smtClean="0"/>
              <a:t>法规与规章</a:t>
            </a:r>
            <a:endParaRPr lang="en-US" altLang="zh-CN" sz="2200" dirty="0" smtClean="0"/>
          </a:p>
          <a:p>
            <a:pPr lvl="2"/>
            <a:r>
              <a:rPr lang="zh-CN" altLang="en-US" sz="2000" dirty="0"/>
              <a:t>法律法规及国家</a:t>
            </a:r>
            <a:r>
              <a:rPr lang="zh-CN" altLang="en-US" sz="2000" dirty="0" smtClean="0"/>
              <a:t>政策</a:t>
            </a:r>
            <a:endParaRPr lang="en-US" altLang="zh-CN" sz="2000" dirty="0" smtClean="0"/>
          </a:p>
          <a:p>
            <a:pPr lvl="3"/>
            <a:r>
              <a:rPr lang="zh-CN" altLang="en-US" sz="1800" dirty="0"/>
              <a:t>总局关于发布药品注册受理审查指南（试行）的通告（</a:t>
            </a:r>
            <a:r>
              <a:rPr lang="en-US" altLang="zh-CN" sz="1800" dirty="0"/>
              <a:t>2017</a:t>
            </a:r>
            <a:r>
              <a:rPr lang="zh-CN" altLang="en-US" sz="1800" dirty="0"/>
              <a:t>年第</a:t>
            </a:r>
            <a:r>
              <a:rPr lang="en-US" altLang="zh-CN" sz="1800" dirty="0"/>
              <a:t>194</a:t>
            </a:r>
            <a:r>
              <a:rPr lang="zh-CN" altLang="en-US" sz="1800" dirty="0"/>
              <a:t>号</a:t>
            </a:r>
            <a:r>
              <a:rPr lang="zh-CN" altLang="en-US" sz="1800" dirty="0" smtClean="0"/>
              <a:t>）（</a:t>
            </a:r>
            <a:r>
              <a:rPr lang="en-US" altLang="zh-CN" sz="1800" dirty="0" smtClean="0"/>
              <a:t>2017-11-30</a:t>
            </a:r>
            <a:r>
              <a:rPr lang="zh-CN" altLang="en-US" sz="1800" dirty="0" smtClean="0"/>
              <a:t>）</a:t>
            </a:r>
            <a:endParaRPr lang="en-US" altLang="zh-CN" sz="1800" dirty="0" smtClean="0"/>
          </a:p>
          <a:p>
            <a:pPr lvl="2"/>
            <a:r>
              <a:rPr lang="zh-CN" altLang="en-US" sz="2000" dirty="0" smtClean="0"/>
              <a:t>国内指导原则</a:t>
            </a:r>
            <a:endParaRPr lang="en-US" altLang="zh-CN" sz="2000" dirty="0" smtClean="0"/>
          </a:p>
          <a:p>
            <a:pPr lvl="3"/>
            <a:r>
              <a:rPr lang="zh-CN" altLang="en-US" sz="1800" dirty="0" smtClean="0"/>
              <a:t>药物</a:t>
            </a:r>
            <a:r>
              <a:rPr lang="zh-CN" altLang="en-US" sz="1800" dirty="0"/>
              <a:t>临床试验的电子数据采集技术指导</a:t>
            </a:r>
            <a:r>
              <a:rPr lang="zh-CN" altLang="en-US" sz="1800" dirty="0" smtClean="0"/>
              <a:t>原则（</a:t>
            </a:r>
            <a:r>
              <a:rPr lang="en-US" altLang="zh-CN" sz="1800" dirty="0" smtClean="0"/>
              <a:t>2016-07-27</a:t>
            </a:r>
            <a:r>
              <a:rPr lang="zh-CN" altLang="en-US" sz="1800" dirty="0" smtClean="0"/>
              <a:t>）</a:t>
            </a:r>
            <a:endParaRPr lang="en-US" altLang="zh-CN" sz="1800" dirty="0" smtClean="0"/>
          </a:p>
          <a:p>
            <a:pPr lvl="3"/>
            <a:r>
              <a:rPr lang="zh-CN" altLang="en-US" sz="1800" dirty="0"/>
              <a:t>药物临床试验数据管理工作技术</a:t>
            </a:r>
            <a:r>
              <a:rPr lang="zh-CN" altLang="en-US" sz="1800" dirty="0" smtClean="0"/>
              <a:t>指南 （</a:t>
            </a:r>
            <a:r>
              <a:rPr lang="en-US" altLang="zh-CN" sz="1800" dirty="0" smtClean="0"/>
              <a:t>2016-07-27</a:t>
            </a:r>
            <a:r>
              <a:rPr lang="zh-CN" altLang="en-US" sz="1800" dirty="0" smtClean="0"/>
              <a:t>）</a:t>
            </a:r>
            <a:endParaRPr lang="en-US" altLang="zh-CN" sz="1800" dirty="0" smtClean="0"/>
          </a:p>
          <a:p>
            <a:pPr lvl="3"/>
            <a:r>
              <a:rPr lang="zh-CN" altLang="en-US" sz="1800" dirty="0" smtClean="0"/>
              <a:t>药物</a:t>
            </a:r>
            <a:r>
              <a:rPr lang="zh-CN" altLang="en-US" sz="1800" dirty="0"/>
              <a:t>临床试验数据管理与统计分析的计划和报告指导</a:t>
            </a:r>
            <a:r>
              <a:rPr lang="zh-CN" altLang="en-US" sz="1800" dirty="0" smtClean="0"/>
              <a:t>原则（</a:t>
            </a:r>
            <a:r>
              <a:rPr lang="en-US" altLang="zh-CN" sz="1800" dirty="0" smtClean="0"/>
              <a:t>2016-07-27</a:t>
            </a:r>
            <a:r>
              <a:rPr lang="zh-CN" altLang="en-US" sz="1800" dirty="0" smtClean="0"/>
              <a:t>）</a:t>
            </a:r>
            <a:endParaRPr lang="en-US" altLang="zh-CN" sz="1800" dirty="0" smtClean="0"/>
          </a:p>
          <a:p>
            <a:pPr lvl="3"/>
            <a:r>
              <a:rPr lang="zh-CN" altLang="en-US" sz="1800" dirty="0" smtClean="0"/>
              <a:t>药物</a:t>
            </a:r>
            <a:r>
              <a:rPr lang="zh-CN" altLang="en-US" sz="1800" dirty="0"/>
              <a:t>临床试验的生物统计学指导原则（征求意见稿</a:t>
            </a:r>
            <a:r>
              <a:rPr lang="zh-CN" altLang="en-US" sz="1800" dirty="0" smtClean="0"/>
              <a:t>）（</a:t>
            </a:r>
            <a:r>
              <a:rPr lang="en-US" altLang="zh-CN" sz="1800" dirty="0" smtClean="0"/>
              <a:t>2016-06-03</a:t>
            </a:r>
            <a:r>
              <a:rPr lang="zh-CN" altLang="en-US" sz="1800" dirty="0" smtClean="0"/>
              <a:t>）</a:t>
            </a:r>
            <a:endParaRPr lang="en-US" sz="1800" dirty="0"/>
          </a:p>
        </p:txBody>
      </p:sp>
      <p:pic>
        <p:nvPicPr>
          <p:cNvPr id="1025" name="Picture 1" descr="ic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0" cy="95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82967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Guidelines</a:t>
            </a:r>
          </a:p>
        </p:txBody>
      </p:sp>
      <p:sp>
        <p:nvSpPr>
          <p:cNvPr id="3" name="Content Placeholder 2"/>
          <p:cNvSpPr>
            <a:spLocks noGrp="1"/>
          </p:cNvSpPr>
          <p:nvPr>
            <p:ph idx="1"/>
          </p:nvPr>
        </p:nvSpPr>
        <p:spPr/>
        <p:txBody>
          <a:bodyPr>
            <a:normAutofit/>
          </a:bodyPr>
          <a:lstStyle/>
          <a:p>
            <a:r>
              <a:rPr lang="zh-CN" altLang="en-US" sz="2400" dirty="0"/>
              <a:t>总局关于发布药品注册受理审查指南（试行）的通告（</a:t>
            </a:r>
            <a:r>
              <a:rPr lang="en-US" altLang="zh-CN" sz="2400" dirty="0"/>
              <a:t>2017</a:t>
            </a:r>
            <a:r>
              <a:rPr lang="zh-CN" altLang="en-US" sz="2400" dirty="0"/>
              <a:t>年第</a:t>
            </a:r>
            <a:r>
              <a:rPr lang="en-US" altLang="zh-CN" sz="2400" dirty="0"/>
              <a:t>194</a:t>
            </a:r>
            <a:r>
              <a:rPr lang="zh-CN" altLang="en-US" sz="2400" dirty="0"/>
              <a:t>号</a:t>
            </a:r>
            <a:r>
              <a:rPr lang="zh-CN" altLang="en-US" sz="2400" dirty="0" smtClean="0"/>
              <a:t>）</a:t>
            </a:r>
            <a:endParaRPr lang="en-US" altLang="zh-CN" sz="2400" dirty="0" smtClean="0"/>
          </a:p>
          <a:p>
            <a:pPr lvl="1"/>
            <a:r>
              <a:rPr lang="zh-CN" altLang="en-US" sz="2200" dirty="0"/>
              <a:t>五、申报资料审查</a:t>
            </a:r>
            <a:r>
              <a:rPr lang="zh-CN" altLang="en-US" sz="2200" dirty="0" smtClean="0"/>
              <a:t>要点</a:t>
            </a:r>
            <a:endParaRPr lang="en-US" altLang="zh-CN" sz="2200" dirty="0" smtClean="0"/>
          </a:p>
          <a:p>
            <a:pPr lvl="2"/>
            <a:r>
              <a:rPr lang="zh-CN" altLang="en-US" sz="2000" dirty="0"/>
              <a:t>（二）资料审查</a:t>
            </a:r>
            <a:r>
              <a:rPr lang="zh-CN" altLang="en-US" sz="2000" dirty="0" smtClean="0"/>
              <a:t>内容</a:t>
            </a:r>
            <a:endParaRPr lang="en-US" altLang="zh-CN" sz="2000" dirty="0" smtClean="0"/>
          </a:p>
          <a:p>
            <a:pPr lvl="3"/>
            <a:r>
              <a:rPr lang="en-US" altLang="zh-CN" sz="1800" dirty="0"/>
              <a:t>2.</a:t>
            </a:r>
            <a:r>
              <a:rPr lang="zh-CN" altLang="en-US" sz="1800" dirty="0"/>
              <a:t>其他申报</a:t>
            </a:r>
            <a:r>
              <a:rPr lang="zh-CN" altLang="en-US" sz="1800" dirty="0" smtClean="0"/>
              <a:t>资料</a:t>
            </a:r>
            <a:endParaRPr lang="en-US" altLang="zh-CN" sz="1800" dirty="0" smtClean="0"/>
          </a:p>
          <a:p>
            <a:pPr lvl="4"/>
            <a:r>
              <a:rPr lang="en-US" altLang="zh-CN" sz="1800" dirty="0">
                <a:solidFill>
                  <a:srgbClr val="0070C0"/>
                </a:solidFill>
              </a:rPr>
              <a:t>2.5</a:t>
            </a:r>
            <a:r>
              <a:rPr lang="zh-CN" altLang="en-US" sz="1800" dirty="0">
                <a:solidFill>
                  <a:srgbClr val="0070C0"/>
                </a:solidFill>
              </a:rPr>
              <a:t>临床试验数据库电子文件：应包括原始数据库、分析数据库及相应的变量说明文件，且数据库应为</a:t>
            </a:r>
            <a:r>
              <a:rPr lang="en-US" altLang="zh-CN" sz="1800" dirty="0">
                <a:solidFill>
                  <a:srgbClr val="0070C0"/>
                </a:solidFill>
              </a:rPr>
              <a:t>SAS XPORT</a:t>
            </a:r>
            <a:r>
              <a:rPr lang="zh-CN" altLang="en-US" sz="1800" dirty="0">
                <a:solidFill>
                  <a:srgbClr val="0070C0"/>
                </a:solidFill>
              </a:rPr>
              <a:t>传输格式（即</a:t>
            </a:r>
            <a:r>
              <a:rPr lang="en-US" altLang="zh-CN" sz="1800" dirty="0" err="1">
                <a:solidFill>
                  <a:srgbClr val="0070C0"/>
                </a:solidFill>
              </a:rPr>
              <a:t>xpt</a:t>
            </a:r>
            <a:r>
              <a:rPr lang="zh-CN" altLang="en-US" sz="1800" dirty="0">
                <a:solidFill>
                  <a:srgbClr val="0070C0"/>
                </a:solidFill>
              </a:rPr>
              <a:t>格式）。</a:t>
            </a:r>
            <a:endParaRPr lang="en-US" sz="1800" dirty="0">
              <a:solidFill>
                <a:srgbClr val="0070C0"/>
              </a:solidFill>
            </a:endParaRPr>
          </a:p>
        </p:txBody>
      </p:sp>
    </p:spTree>
    <p:extLst>
      <p:ext uri="{BB962C8B-B14F-4D97-AF65-F5344CB8AC3E}">
        <p14:creationId xmlns:p14="http://schemas.microsoft.com/office/powerpoint/2010/main" val="20922854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Guidelines</a:t>
            </a:r>
          </a:p>
        </p:txBody>
      </p:sp>
      <p:sp>
        <p:nvSpPr>
          <p:cNvPr id="3" name="Content Placeholder 2"/>
          <p:cNvSpPr>
            <a:spLocks noGrp="1"/>
          </p:cNvSpPr>
          <p:nvPr>
            <p:ph idx="1"/>
          </p:nvPr>
        </p:nvSpPr>
        <p:spPr>
          <a:xfrm>
            <a:off x="677333" y="2160590"/>
            <a:ext cx="9790970" cy="4429396"/>
          </a:xfrm>
        </p:spPr>
        <p:txBody>
          <a:bodyPr>
            <a:normAutofit lnSpcReduction="10000"/>
          </a:bodyPr>
          <a:lstStyle/>
          <a:p>
            <a:r>
              <a:rPr lang="zh-CN" altLang="en-US" sz="2400" dirty="0"/>
              <a:t>药物临床试验数据管理与统计分析的计划和报告指导</a:t>
            </a:r>
            <a:r>
              <a:rPr lang="zh-CN" altLang="en-US" sz="2400" dirty="0" smtClean="0"/>
              <a:t>原则</a:t>
            </a:r>
            <a:endParaRPr lang="en-US" altLang="zh-CN" sz="2400" dirty="0" smtClean="0"/>
          </a:p>
          <a:p>
            <a:pPr lvl="1"/>
            <a:r>
              <a:rPr lang="zh-CN" altLang="en-US" sz="2200" dirty="0"/>
              <a:t>二、数据管理的计划和</a:t>
            </a:r>
            <a:r>
              <a:rPr lang="zh-CN" altLang="en-US" sz="2200" dirty="0" smtClean="0"/>
              <a:t>报告</a:t>
            </a:r>
            <a:endParaRPr lang="en-US" altLang="zh-CN" sz="2200" dirty="0" smtClean="0"/>
          </a:p>
          <a:p>
            <a:pPr lvl="2"/>
            <a:r>
              <a:rPr lang="zh-CN" altLang="en-US" sz="2000" dirty="0"/>
              <a:t>（三）数据管理报告的基本</a:t>
            </a:r>
            <a:r>
              <a:rPr lang="zh-CN" altLang="en-US" sz="2000" dirty="0" smtClean="0"/>
              <a:t>内容</a:t>
            </a:r>
            <a:endParaRPr lang="en-US" altLang="zh-CN" sz="2000" dirty="0" smtClean="0"/>
          </a:p>
          <a:p>
            <a:pPr lvl="3"/>
            <a:r>
              <a:rPr lang="en-US" altLang="zh-CN" sz="1800" dirty="0"/>
              <a:t>10.</a:t>
            </a:r>
            <a:r>
              <a:rPr lang="zh-CN" altLang="en-US" sz="1800" dirty="0"/>
              <a:t>报告</a:t>
            </a:r>
            <a:r>
              <a:rPr lang="zh-CN" altLang="en-US" sz="1800" dirty="0" smtClean="0"/>
              <a:t>附件</a:t>
            </a:r>
            <a:endParaRPr lang="en-US" altLang="zh-CN" sz="1800" dirty="0" smtClean="0"/>
          </a:p>
          <a:p>
            <a:pPr lvl="4"/>
            <a:r>
              <a:rPr lang="zh-CN" altLang="en-US" sz="1800" dirty="0">
                <a:solidFill>
                  <a:srgbClr val="0070C0"/>
                </a:solidFill>
              </a:rPr>
              <a:t>（</a:t>
            </a:r>
            <a:r>
              <a:rPr lang="en-US" altLang="zh-CN" sz="1800" dirty="0">
                <a:solidFill>
                  <a:srgbClr val="0070C0"/>
                </a:solidFill>
              </a:rPr>
              <a:t>2</a:t>
            </a:r>
            <a:r>
              <a:rPr lang="zh-CN" altLang="en-US" sz="1800" dirty="0">
                <a:solidFill>
                  <a:srgbClr val="0070C0"/>
                </a:solidFill>
              </a:rPr>
              <a:t>）注释</a:t>
            </a:r>
            <a:r>
              <a:rPr lang="en-US" altLang="zh-CN" sz="1800" dirty="0">
                <a:solidFill>
                  <a:srgbClr val="0070C0"/>
                </a:solidFill>
              </a:rPr>
              <a:t>CRF </a:t>
            </a:r>
            <a:r>
              <a:rPr lang="zh-CN" altLang="en-US" sz="1800" dirty="0">
                <a:solidFill>
                  <a:srgbClr val="0070C0"/>
                </a:solidFill>
              </a:rPr>
              <a:t>（可提交电子版）</a:t>
            </a:r>
            <a:endParaRPr lang="en-US" altLang="zh-CN" sz="1800" dirty="0" smtClean="0">
              <a:solidFill>
                <a:srgbClr val="0070C0"/>
              </a:solidFill>
            </a:endParaRPr>
          </a:p>
          <a:p>
            <a:pPr lvl="1"/>
            <a:r>
              <a:rPr lang="zh-CN" altLang="en-US" sz="2200" dirty="0" smtClean="0"/>
              <a:t>三</a:t>
            </a:r>
            <a:r>
              <a:rPr lang="zh-CN" altLang="en-US" sz="2200" dirty="0"/>
              <a:t>、统计分析的计划和</a:t>
            </a:r>
            <a:r>
              <a:rPr lang="zh-CN" altLang="en-US" sz="2200" dirty="0" smtClean="0"/>
              <a:t>报告</a:t>
            </a:r>
            <a:endParaRPr lang="en-US" altLang="zh-CN" sz="2200" dirty="0" smtClean="0"/>
          </a:p>
          <a:p>
            <a:pPr lvl="2"/>
            <a:r>
              <a:rPr lang="zh-CN" altLang="en-US" sz="2000" dirty="0"/>
              <a:t>（三）统计分析报告的基本</a:t>
            </a:r>
            <a:r>
              <a:rPr lang="zh-CN" altLang="en-US" sz="2000" dirty="0" smtClean="0"/>
              <a:t>内容</a:t>
            </a:r>
            <a:endParaRPr lang="en-US" altLang="zh-CN" sz="2000" dirty="0" smtClean="0"/>
          </a:p>
          <a:p>
            <a:pPr lvl="3"/>
            <a:r>
              <a:rPr lang="en-US" altLang="zh-CN" sz="1800" dirty="0"/>
              <a:t>5.</a:t>
            </a:r>
            <a:r>
              <a:rPr lang="zh-CN" altLang="en-US" sz="1800" dirty="0"/>
              <a:t>报告</a:t>
            </a:r>
            <a:r>
              <a:rPr lang="zh-CN" altLang="en-US" sz="1800" dirty="0" smtClean="0"/>
              <a:t>附件</a:t>
            </a:r>
            <a:endParaRPr lang="en-US" altLang="zh-CN" sz="1800" dirty="0" smtClean="0"/>
          </a:p>
          <a:p>
            <a:pPr lvl="4"/>
            <a:r>
              <a:rPr lang="zh-CN" altLang="en-US" sz="1800" dirty="0">
                <a:solidFill>
                  <a:srgbClr val="0070C0"/>
                </a:solidFill>
              </a:rPr>
              <a:t>（</a:t>
            </a:r>
            <a:r>
              <a:rPr lang="en-US" altLang="zh-CN" sz="1800" dirty="0">
                <a:solidFill>
                  <a:srgbClr val="0070C0"/>
                </a:solidFill>
              </a:rPr>
              <a:t>1</a:t>
            </a:r>
            <a:r>
              <a:rPr lang="zh-CN" altLang="en-US" sz="1800" dirty="0">
                <a:solidFill>
                  <a:srgbClr val="0070C0"/>
                </a:solidFill>
              </a:rPr>
              <a:t>）原始数据库、分析数据库及相应的变量说明文件（数据库应为</a:t>
            </a:r>
            <a:r>
              <a:rPr lang="en-US" altLang="zh-CN" sz="1800" dirty="0">
                <a:solidFill>
                  <a:srgbClr val="0070C0"/>
                </a:solidFill>
              </a:rPr>
              <a:t>SAS XPORT </a:t>
            </a:r>
            <a:r>
              <a:rPr lang="zh-CN" altLang="en-US" sz="1800" dirty="0">
                <a:solidFill>
                  <a:srgbClr val="0070C0"/>
                </a:solidFill>
              </a:rPr>
              <a:t>传输格式，</a:t>
            </a:r>
            <a:r>
              <a:rPr lang="en-US" altLang="zh-CN" sz="1800" dirty="0" err="1">
                <a:solidFill>
                  <a:srgbClr val="0070C0"/>
                </a:solidFill>
              </a:rPr>
              <a:t>xpt</a:t>
            </a:r>
            <a:r>
              <a:rPr lang="zh-CN" altLang="en-US" sz="1800" dirty="0">
                <a:solidFill>
                  <a:srgbClr val="0070C0"/>
                </a:solidFill>
              </a:rPr>
              <a:t>格式）</a:t>
            </a:r>
          </a:p>
          <a:p>
            <a:pPr lvl="4"/>
            <a:r>
              <a:rPr lang="zh-CN" altLang="en-US" sz="1800" dirty="0" smtClean="0">
                <a:solidFill>
                  <a:srgbClr val="0070C0"/>
                </a:solidFill>
              </a:rPr>
              <a:t>（</a:t>
            </a:r>
            <a:r>
              <a:rPr lang="en-US" altLang="zh-CN" sz="1800" dirty="0">
                <a:solidFill>
                  <a:srgbClr val="0070C0"/>
                </a:solidFill>
              </a:rPr>
              <a:t>6</a:t>
            </a:r>
            <a:r>
              <a:rPr lang="zh-CN" altLang="en-US" sz="1800" dirty="0">
                <a:solidFill>
                  <a:srgbClr val="0070C0"/>
                </a:solidFill>
              </a:rPr>
              <a:t>）</a:t>
            </a:r>
            <a:r>
              <a:rPr lang="en-US" altLang="zh-CN" sz="1800" dirty="0">
                <a:solidFill>
                  <a:srgbClr val="0070C0"/>
                </a:solidFill>
              </a:rPr>
              <a:t>SAS</a:t>
            </a:r>
            <a:r>
              <a:rPr lang="zh-CN" altLang="en-US" sz="1800" dirty="0">
                <a:solidFill>
                  <a:srgbClr val="0070C0"/>
                </a:solidFill>
              </a:rPr>
              <a:t>分析代码（必要时</a:t>
            </a:r>
            <a:r>
              <a:rPr lang="zh-CN" altLang="en-US" sz="1800" dirty="0" smtClean="0">
                <a:solidFill>
                  <a:srgbClr val="0070C0"/>
                </a:solidFill>
              </a:rPr>
              <a:t>）</a:t>
            </a:r>
            <a:endParaRPr lang="zh-CN" altLang="en-US" sz="1800" dirty="0">
              <a:solidFill>
                <a:srgbClr val="0070C0"/>
              </a:solidFill>
            </a:endParaRPr>
          </a:p>
        </p:txBody>
      </p:sp>
    </p:spTree>
    <p:extLst>
      <p:ext uri="{BB962C8B-B14F-4D97-AF65-F5344CB8AC3E}">
        <p14:creationId xmlns:p14="http://schemas.microsoft.com/office/powerpoint/2010/main" val="13158436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74078742"/>
              </p:ext>
            </p:extLst>
          </p:nvPr>
        </p:nvGraphicFramePr>
        <p:xfrm>
          <a:off x="677863" y="2160588"/>
          <a:ext cx="9664316" cy="4480560"/>
        </p:xfrm>
        <a:graphic>
          <a:graphicData uri="http://schemas.openxmlformats.org/drawingml/2006/table">
            <a:tbl>
              <a:tblPr firstRow="1" bandRow="1">
                <a:tableStyleId>{5C22544A-7EE6-4342-B048-85BDC9FD1C3A}</a:tableStyleId>
              </a:tblPr>
              <a:tblGrid>
                <a:gridCol w="1862327">
                  <a:extLst>
                    <a:ext uri="{9D8B030D-6E8A-4147-A177-3AD203B41FA5}">
                      <a16:colId xmlns:a16="http://schemas.microsoft.com/office/drawing/2014/main" val="2574346272"/>
                    </a:ext>
                  </a:extLst>
                </a:gridCol>
                <a:gridCol w="2600663">
                  <a:extLst>
                    <a:ext uri="{9D8B030D-6E8A-4147-A177-3AD203B41FA5}">
                      <a16:colId xmlns:a16="http://schemas.microsoft.com/office/drawing/2014/main" val="867588051"/>
                    </a:ext>
                  </a:extLst>
                </a:gridCol>
                <a:gridCol w="2600663">
                  <a:extLst>
                    <a:ext uri="{9D8B030D-6E8A-4147-A177-3AD203B41FA5}">
                      <a16:colId xmlns:a16="http://schemas.microsoft.com/office/drawing/2014/main" val="1462273585"/>
                    </a:ext>
                  </a:extLst>
                </a:gridCol>
                <a:gridCol w="2600663">
                  <a:extLst>
                    <a:ext uri="{9D8B030D-6E8A-4147-A177-3AD203B41FA5}">
                      <a16:colId xmlns:a16="http://schemas.microsoft.com/office/drawing/2014/main" val="2809360164"/>
                    </a:ext>
                  </a:extLst>
                </a:gridCol>
              </a:tblGrid>
              <a:tr h="370840">
                <a:tc>
                  <a:txBody>
                    <a:bodyPr/>
                    <a:lstStyle/>
                    <a:p>
                      <a:endParaRPr lang="en-US" sz="2400" dirty="0"/>
                    </a:p>
                  </a:txBody>
                  <a:tcPr/>
                </a:tc>
                <a:tc>
                  <a:txBody>
                    <a:bodyPr/>
                    <a:lstStyle/>
                    <a:p>
                      <a:pPr algn="ctr"/>
                      <a:r>
                        <a:rPr lang="en-US" sz="2400" dirty="0" smtClean="0"/>
                        <a:t>CDISC</a:t>
                      </a:r>
                      <a:endParaRPr lang="en-US" sz="2400" dirty="0"/>
                    </a:p>
                  </a:txBody>
                  <a:tcPr/>
                </a:tc>
                <a:tc>
                  <a:txBody>
                    <a:bodyPr/>
                    <a:lstStyle/>
                    <a:p>
                      <a:pPr algn="ctr"/>
                      <a:r>
                        <a:rPr lang="en-US" sz="2400" dirty="0" smtClean="0"/>
                        <a:t>non-CDISC</a:t>
                      </a:r>
                      <a:endParaRPr lang="en-US" sz="2400" dirty="0"/>
                    </a:p>
                  </a:txBody>
                  <a:tcPr/>
                </a:tc>
                <a:tc>
                  <a:txBody>
                    <a:bodyPr/>
                    <a:lstStyle/>
                    <a:p>
                      <a:pPr algn="ctr"/>
                      <a:r>
                        <a:rPr lang="en-US" sz="2400" dirty="0" smtClean="0"/>
                        <a:t>reference</a:t>
                      </a:r>
                      <a:endParaRPr lang="en-US" sz="2400" dirty="0"/>
                    </a:p>
                  </a:txBody>
                  <a:tcPr/>
                </a:tc>
                <a:extLst>
                  <a:ext uri="{0D108BD9-81ED-4DB2-BD59-A6C34878D82A}">
                    <a16:rowId xmlns:a16="http://schemas.microsoft.com/office/drawing/2014/main" val="3365558250"/>
                  </a:ext>
                </a:extLst>
              </a:tr>
              <a:tr h="370840">
                <a:tc>
                  <a:txBody>
                    <a:bodyPr/>
                    <a:lstStyle/>
                    <a:p>
                      <a:r>
                        <a:rPr lang="zh-CN" altLang="en-US" sz="2400" dirty="0" smtClean="0"/>
                        <a:t>原始数据库</a:t>
                      </a:r>
                      <a:endParaRPr lang="en-US" sz="2400" dirty="0"/>
                    </a:p>
                  </a:txBody>
                  <a:tcPr/>
                </a:tc>
                <a:tc>
                  <a:txBody>
                    <a:bodyPr/>
                    <a:lstStyle/>
                    <a:p>
                      <a:pPr algn="ctr"/>
                      <a:r>
                        <a:rPr lang="en-US" sz="2400" dirty="0" smtClean="0"/>
                        <a:t>SDTM</a:t>
                      </a:r>
                      <a:endParaRPr lang="en-US" sz="2400" dirty="0"/>
                    </a:p>
                  </a:txBody>
                  <a:tcPr/>
                </a:tc>
                <a:tc>
                  <a:txBody>
                    <a:bodyPr/>
                    <a:lstStyle/>
                    <a:p>
                      <a:pPr algn="ctr"/>
                      <a:r>
                        <a:rPr lang="en-US" sz="2400" dirty="0" smtClean="0"/>
                        <a:t>raw</a:t>
                      </a:r>
                      <a:r>
                        <a:rPr lang="en-US" sz="2400" baseline="0" dirty="0" smtClean="0"/>
                        <a:t> data</a:t>
                      </a:r>
                      <a:endParaRPr lang="en-US" sz="2400" dirty="0"/>
                    </a:p>
                  </a:txBody>
                  <a:tcPr/>
                </a:tc>
                <a:tc>
                  <a:txBody>
                    <a:bodyPr/>
                    <a:lstStyle/>
                    <a:p>
                      <a:pPr algn="ctr"/>
                      <a:endParaRPr lang="en-US" sz="2400" dirty="0"/>
                    </a:p>
                  </a:txBody>
                  <a:tcPr/>
                </a:tc>
                <a:extLst>
                  <a:ext uri="{0D108BD9-81ED-4DB2-BD59-A6C34878D82A}">
                    <a16:rowId xmlns:a16="http://schemas.microsoft.com/office/drawing/2014/main" val="3912904055"/>
                  </a:ext>
                </a:extLst>
              </a:tr>
              <a:tr h="370840">
                <a:tc>
                  <a:txBody>
                    <a:bodyPr/>
                    <a:lstStyle/>
                    <a:p>
                      <a:r>
                        <a:rPr lang="zh-CN" altLang="en-US" sz="2400" smtClean="0"/>
                        <a:t>分析数据库</a:t>
                      </a:r>
                      <a:endParaRPr lang="en-US" sz="2400" dirty="0"/>
                    </a:p>
                  </a:txBody>
                  <a:tcPr/>
                </a:tc>
                <a:tc>
                  <a:txBody>
                    <a:bodyPr/>
                    <a:lstStyle/>
                    <a:p>
                      <a:pPr algn="ctr"/>
                      <a:r>
                        <a:rPr lang="en-US" sz="2400" dirty="0" err="1" smtClean="0"/>
                        <a:t>ADaM</a:t>
                      </a:r>
                      <a:endParaRPr lang="en-US" sz="2400" dirty="0"/>
                    </a:p>
                  </a:txBody>
                  <a:tcPr/>
                </a:tc>
                <a:tc>
                  <a:txBody>
                    <a:bodyPr/>
                    <a:lstStyle/>
                    <a:p>
                      <a:pPr algn="ctr"/>
                      <a:r>
                        <a:rPr lang="en-US" sz="2400" dirty="0" smtClean="0"/>
                        <a:t>analysis</a:t>
                      </a:r>
                      <a:r>
                        <a:rPr lang="en-US" sz="2400" baseline="0" dirty="0" smtClean="0"/>
                        <a:t> data</a:t>
                      </a:r>
                      <a:endParaRPr lang="en-US" sz="2400" dirty="0"/>
                    </a:p>
                  </a:txBody>
                  <a:tcPr/>
                </a:tc>
                <a:tc>
                  <a:txBody>
                    <a:bodyPr/>
                    <a:lstStyle/>
                    <a:p>
                      <a:pPr algn="ctr"/>
                      <a:endParaRPr lang="en-US" sz="2400" dirty="0"/>
                    </a:p>
                  </a:txBody>
                  <a:tcPr/>
                </a:tc>
                <a:extLst>
                  <a:ext uri="{0D108BD9-81ED-4DB2-BD59-A6C34878D82A}">
                    <a16:rowId xmlns:a16="http://schemas.microsoft.com/office/drawing/2014/main" val="2445261309"/>
                  </a:ext>
                </a:extLst>
              </a:tr>
              <a:tr h="370840">
                <a:tc>
                  <a:txBody>
                    <a:bodyPr/>
                    <a:lstStyle/>
                    <a:p>
                      <a:r>
                        <a:rPr lang="zh-CN" altLang="en-US" sz="2400" dirty="0" smtClean="0"/>
                        <a:t>注释</a:t>
                      </a:r>
                      <a:r>
                        <a:rPr lang="en-US" altLang="zh-CN" sz="2400" dirty="0" smtClean="0"/>
                        <a:t>CRF </a:t>
                      </a:r>
                      <a:endParaRPr lang="en-US" sz="2400" dirty="0"/>
                    </a:p>
                  </a:txBody>
                  <a:tcPr/>
                </a:tc>
                <a:tc>
                  <a:txBody>
                    <a:bodyPr/>
                    <a:lstStyle/>
                    <a:p>
                      <a:pPr algn="ctr"/>
                      <a:r>
                        <a:rPr lang="en-US" sz="2400" dirty="0" smtClean="0"/>
                        <a:t>SDTM</a:t>
                      </a:r>
                      <a:r>
                        <a:rPr lang="en-US" sz="2400" baseline="0" dirty="0" smtClean="0"/>
                        <a:t> annotated CRF</a:t>
                      </a:r>
                      <a:endParaRPr lang="en-US" sz="2400" dirty="0"/>
                    </a:p>
                  </a:txBody>
                  <a:tcPr/>
                </a:tc>
                <a:tc>
                  <a:txBody>
                    <a:bodyPr/>
                    <a:lstStyle/>
                    <a:p>
                      <a:pPr algn="ctr"/>
                      <a:r>
                        <a:rPr lang="en-US" sz="2400" dirty="0" smtClean="0"/>
                        <a:t>raw data</a:t>
                      </a:r>
                      <a:r>
                        <a:rPr lang="en-US" sz="2400" baseline="0" dirty="0" smtClean="0"/>
                        <a:t> annotated CRF</a:t>
                      </a:r>
                      <a:endParaRPr lang="en-US" sz="2400" dirty="0"/>
                    </a:p>
                  </a:txBody>
                  <a:tcPr/>
                </a:tc>
                <a:tc>
                  <a:txBody>
                    <a:bodyPr/>
                    <a:lstStyle/>
                    <a:p>
                      <a:pPr algn="ctr"/>
                      <a:endParaRPr lang="en-US" sz="2400" dirty="0"/>
                    </a:p>
                  </a:txBody>
                  <a:tcPr/>
                </a:tc>
                <a:extLst>
                  <a:ext uri="{0D108BD9-81ED-4DB2-BD59-A6C34878D82A}">
                    <a16:rowId xmlns:a16="http://schemas.microsoft.com/office/drawing/2014/main" val="2397785364"/>
                  </a:ext>
                </a:extLst>
              </a:tr>
              <a:tr h="370840">
                <a:tc>
                  <a:txBody>
                    <a:bodyPr/>
                    <a:lstStyle/>
                    <a:p>
                      <a:r>
                        <a:rPr lang="zh-CN" altLang="en-US" sz="2400" dirty="0" smtClean="0"/>
                        <a:t>相应的变量说明文件</a:t>
                      </a:r>
                      <a:endParaRPr lang="en-US" sz="2400" dirty="0"/>
                    </a:p>
                  </a:txBody>
                  <a:tcPr/>
                </a:tc>
                <a:tc>
                  <a:txBody>
                    <a:bodyPr/>
                    <a:lstStyle/>
                    <a:p>
                      <a:pPr marL="342900" indent="-342900" algn="ctr">
                        <a:buFont typeface="Arial" panose="020B0604020202020204" pitchFamily="34" charset="0"/>
                        <a:buChar char="•"/>
                      </a:pPr>
                      <a:r>
                        <a:rPr lang="en-US" sz="2400" dirty="0" smtClean="0"/>
                        <a:t>define.xml or programming</a:t>
                      </a:r>
                      <a:r>
                        <a:rPr lang="en-US" sz="2400" baseline="0" dirty="0" smtClean="0"/>
                        <a:t> specification for creating define.xml</a:t>
                      </a:r>
                    </a:p>
                    <a:p>
                      <a:pPr marL="342900" indent="-342900" algn="ctr">
                        <a:buFont typeface="Arial" panose="020B0604020202020204" pitchFamily="34" charset="0"/>
                        <a:buChar char="•"/>
                      </a:pPr>
                      <a:r>
                        <a:rPr lang="en-US" sz="2400" baseline="0" dirty="0" smtClean="0"/>
                        <a:t>SDRG/ADRG</a:t>
                      </a:r>
                      <a:endParaRPr lang="en-US" sz="2400" dirty="0"/>
                    </a:p>
                  </a:txBody>
                  <a:tcPr/>
                </a:tc>
                <a:tc>
                  <a:txBody>
                    <a:bodyPr/>
                    <a:lstStyle/>
                    <a:p>
                      <a:pPr algn="ctr"/>
                      <a:r>
                        <a:rPr lang="en-US" sz="2400" dirty="0" smtClean="0"/>
                        <a:t>define.pdf</a:t>
                      </a:r>
                      <a:endParaRPr lang="en-US" sz="2400" dirty="0"/>
                    </a:p>
                  </a:txBody>
                  <a:tcPr/>
                </a:tc>
                <a:tc>
                  <a:txBody>
                    <a:bodyPr/>
                    <a:lstStyle/>
                    <a:p>
                      <a:pPr algn="ctr"/>
                      <a:r>
                        <a:rPr lang="en-US" sz="2400" dirty="0" smtClean="0">
                          <a:hlinkClick r:id="rId2"/>
                        </a:rPr>
                        <a:t>https://www.fda.gov/media/83880/download</a:t>
                      </a:r>
                      <a:endParaRPr lang="en-US" sz="2400" dirty="0"/>
                    </a:p>
                  </a:txBody>
                  <a:tcPr/>
                </a:tc>
                <a:extLst>
                  <a:ext uri="{0D108BD9-81ED-4DB2-BD59-A6C34878D82A}">
                    <a16:rowId xmlns:a16="http://schemas.microsoft.com/office/drawing/2014/main" val="3865582276"/>
                  </a:ext>
                </a:extLst>
              </a:tr>
            </a:tbl>
          </a:graphicData>
        </a:graphic>
      </p:graphicFrame>
    </p:spTree>
    <p:extLst>
      <p:ext uri="{BB962C8B-B14F-4D97-AF65-F5344CB8AC3E}">
        <p14:creationId xmlns:p14="http://schemas.microsoft.com/office/powerpoint/2010/main" val="35126997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a:t>
            </a:r>
            <a:br>
              <a:rPr lang="en-US" dirty="0" smtClean="0"/>
            </a:br>
            <a:endParaRPr lang="en-US" dirty="0"/>
          </a:p>
        </p:txBody>
      </p:sp>
      <p:sp>
        <p:nvSpPr>
          <p:cNvPr id="3" name="Content Placeholder 2"/>
          <p:cNvSpPr>
            <a:spLocks noGrp="1"/>
          </p:cNvSpPr>
          <p:nvPr>
            <p:ph idx="1"/>
          </p:nvPr>
        </p:nvSpPr>
        <p:spPr>
          <a:xfrm>
            <a:off x="677334" y="2160589"/>
            <a:ext cx="3509905" cy="4313783"/>
          </a:xfrm>
        </p:spPr>
        <p:txBody>
          <a:bodyPr>
            <a:normAutofit fontScale="85000" lnSpcReduction="10000"/>
          </a:bodyPr>
          <a:lstStyle/>
          <a:p>
            <a:r>
              <a:rPr lang="zh-CN" altLang="en-US" sz="2400" dirty="0"/>
              <a:t>相应的变量说明</a:t>
            </a:r>
            <a:r>
              <a:rPr lang="zh-CN" altLang="en-US" sz="2400" dirty="0" smtClean="0"/>
              <a:t>文件</a:t>
            </a:r>
            <a:endParaRPr lang="en-US" altLang="zh-CN" sz="2400" dirty="0" smtClean="0"/>
          </a:p>
          <a:p>
            <a:endParaRPr lang="en-US" sz="2400" dirty="0" smtClean="0"/>
          </a:p>
          <a:p>
            <a:r>
              <a:rPr lang="en-US" altLang="zh-CN" sz="2400" dirty="0"/>
              <a:t>Current NMPA guidelines do not specify versions for data standards (including Controlled Terminology) or conformance rules. To simplify the process, practice for FDA submission can be followed till new NMPA guidelines become available</a:t>
            </a:r>
            <a:r>
              <a:rPr lang="en-US" altLang="zh-CN" sz="2400" dirty="0" smtClean="0"/>
              <a:t>.</a:t>
            </a:r>
            <a:endParaRPr lang="en-US" altLang="zh-CN" sz="2400" dirty="0"/>
          </a:p>
        </p:txBody>
      </p:sp>
      <p:pic>
        <p:nvPicPr>
          <p:cNvPr id="4" name="Picture 3"/>
          <p:cNvPicPr>
            <a:picLocks noChangeAspect="1"/>
          </p:cNvPicPr>
          <p:nvPr/>
        </p:nvPicPr>
        <p:blipFill>
          <a:blip r:embed="rId2"/>
          <a:stretch>
            <a:fillRect/>
          </a:stretch>
        </p:blipFill>
        <p:spPr>
          <a:xfrm>
            <a:off x="4187239" y="1270000"/>
            <a:ext cx="5772447" cy="5061210"/>
          </a:xfrm>
          <a:prstGeom prst="rect">
            <a:avLst/>
          </a:prstGeom>
        </p:spPr>
      </p:pic>
    </p:spTree>
    <p:extLst>
      <p:ext uri="{BB962C8B-B14F-4D97-AF65-F5344CB8AC3E}">
        <p14:creationId xmlns:p14="http://schemas.microsoft.com/office/powerpoint/2010/main" val="4814979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Strategy</a:t>
            </a:r>
            <a:br>
              <a:rPr lang="en-US" dirty="0"/>
            </a:br>
            <a:endParaRPr lang="en-US" dirty="0"/>
          </a:p>
        </p:txBody>
      </p:sp>
      <p:sp>
        <p:nvSpPr>
          <p:cNvPr id="3" name="Content Placeholder 2"/>
          <p:cNvSpPr>
            <a:spLocks noGrp="1"/>
          </p:cNvSpPr>
          <p:nvPr>
            <p:ph idx="1"/>
          </p:nvPr>
        </p:nvSpPr>
        <p:spPr>
          <a:xfrm>
            <a:off x="677333" y="2160589"/>
            <a:ext cx="9643825" cy="3880773"/>
          </a:xfrm>
        </p:spPr>
        <p:txBody>
          <a:bodyPr>
            <a:normAutofit/>
          </a:bodyPr>
          <a:lstStyle/>
          <a:p>
            <a:r>
              <a:rPr lang="en-US" altLang="zh-CN" sz="2400" dirty="0"/>
              <a:t>SAS</a:t>
            </a:r>
            <a:r>
              <a:rPr lang="zh-CN" altLang="en-US" sz="2400" dirty="0"/>
              <a:t>分析代码（必要时</a:t>
            </a:r>
            <a:r>
              <a:rPr lang="zh-CN" altLang="en-US" sz="2400" dirty="0" smtClean="0"/>
              <a:t>）</a:t>
            </a:r>
            <a:endParaRPr lang="en-US" altLang="zh-CN" sz="2400" dirty="0"/>
          </a:p>
          <a:p>
            <a:pPr lvl="1"/>
            <a:r>
              <a:rPr lang="en-US" altLang="zh-CN" sz="2200" dirty="0" smtClean="0"/>
              <a:t>The requirement is vague.</a:t>
            </a:r>
            <a:endParaRPr lang="en-US" altLang="zh-CN" sz="2200" dirty="0"/>
          </a:p>
          <a:p>
            <a:pPr lvl="1"/>
            <a:r>
              <a:rPr lang="en-US" altLang="zh-CN" sz="2200" dirty="0" smtClean="0"/>
              <a:t>Executable or non-executable?</a:t>
            </a:r>
          </a:p>
          <a:p>
            <a:pPr lvl="1"/>
            <a:r>
              <a:rPr lang="en-US" altLang="zh-CN" sz="2200" dirty="0" smtClean="0"/>
              <a:t>Datasets or TFL?</a:t>
            </a:r>
          </a:p>
          <a:p>
            <a:pPr lvl="1"/>
            <a:r>
              <a:rPr lang="en-US" altLang="zh-CN" sz="2200" dirty="0" smtClean="0"/>
              <a:t>Primary and secondary efficacy or all?</a:t>
            </a:r>
          </a:p>
          <a:p>
            <a:pPr lvl="1"/>
            <a:endParaRPr lang="en-US" altLang="zh-CN" sz="2200" dirty="0"/>
          </a:p>
          <a:p>
            <a:r>
              <a:rPr lang="en-US" altLang="zh-CN" sz="2400" dirty="0" smtClean="0"/>
              <a:t>Case by case requirement. Need RA’s involvement for more clarity.</a:t>
            </a:r>
            <a:endParaRPr lang="zh-CN" altLang="en-US" sz="2400" dirty="0"/>
          </a:p>
        </p:txBody>
      </p:sp>
    </p:spTree>
    <p:extLst>
      <p:ext uri="{BB962C8B-B14F-4D97-AF65-F5344CB8AC3E}">
        <p14:creationId xmlns:p14="http://schemas.microsoft.com/office/powerpoint/2010/main" val="33426983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0</TotalTime>
  <Words>588</Words>
  <Application>Microsoft Office PowerPoint</Application>
  <PresentationFormat>Widescreen</PresentationFormat>
  <Paragraphs>91</Paragraphs>
  <Slides>12</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12</vt:i4>
      </vt:variant>
    </vt:vector>
  </HeadingPairs>
  <TitlesOfParts>
    <vt:vector size="21" baseType="lpstr">
      <vt:lpstr>方正姚体</vt:lpstr>
      <vt:lpstr>华文新魏</vt:lpstr>
      <vt:lpstr>Arial</vt:lpstr>
      <vt:lpstr>Century Gothic</vt:lpstr>
      <vt:lpstr>Trebuchet MS</vt:lpstr>
      <vt:lpstr>Wingdings 2</vt:lpstr>
      <vt:lpstr>Wingdings 3</vt:lpstr>
      <vt:lpstr>Quotable</vt:lpstr>
      <vt:lpstr>Facet</vt:lpstr>
      <vt:lpstr>China submission data package requirements</vt:lpstr>
      <vt:lpstr>Disclaimer</vt:lpstr>
      <vt:lpstr>Agenda</vt:lpstr>
      <vt:lpstr>Guidelines</vt:lpstr>
      <vt:lpstr>Guidelines</vt:lpstr>
      <vt:lpstr>Guidelines</vt:lpstr>
      <vt:lpstr>Strategy</vt:lpstr>
      <vt:lpstr>Strategy </vt:lpstr>
      <vt:lpstr>Strategy </vt:lpstr>
      <vt:lpstr>Strategy</vt:lpstr>
      <vt:lpstr>Vision</vt:lpstr>
      <vt:lpstr>Thank you! </vt:lpstr>
    </vt:vector>
  </TitlesOfParts>
  <Company>Novartis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Yang, Yi-1</dc:creator>
  <cp:lastModifiedBy>Yang, Yi-1</cp:lastModifiedBy>
  <cp:revision>47</cp:revision>
  <dcterms:created xsi:type="dcterms:W3CDTF">2019-09-09T14:07:09Z</dcterms:created>
  <dcterms:modified xsi:type="dcterms:W3CDTF">2019-09-11T14:31:38Z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929bff8-5b33-42aa-95d2-28f72e792cb0_Enabled">
    <vt:lpwstr>True</vt:lpwstr>
  </property>
  <property fmtid="{D5CDD505-2E9C-101B-9397-08002B2CF9AE}" pid="3" name="MSIP_Label_4929bff8-5b33-42aa-95d2-28f72e792cb0_SiteId">
    <vt:lpwstr>f35a6974-607f-47d4-82d7-ff31d7dc53a5</vt:lpwstr>
  </property>
  <property fmtid="{D5CDD505-2E9C-101B-9397-08002B2CF9AE}" pid="4" name="MSIP_Label_4929bff8-5b33-42aa-95d2-28f72e792cb0_Owner">
    <vt:lpwstr>YANGYIE@novartis.net</vt:lpwstr>
  </property>
  <property fmtid="{D5CDD505-2E9C-101B-9397-08002B2CF9AE}" pid="5" name="MSIP_Label_4929bff8-5b33-42aa-95d2-28f72e792cb0_SetDate">
    <vt:lpwstr>2019-09-09T14:09:09.2408833Z</vt:lpwstr>
  </property>
  <property fmtid="{D5CDD505-2E9C-101B-9397-08002B2CF9AE}" pid="6" name="MSIP_Label_4929bff8-5b33-42aa-95d2-28f72e792cb0_Name">
    <vt:lpwstr>Business Use Only</vt:lpwstr>
  </property>
  <property fmtid="{D5CDD505-2E9C-101B-9397-08002B2CF9AE}" pid="7" name="MSIP_Label_4929bff8-5b33-42aa-95d2-28f72e792cb0_Application">
    <vt:lpwstr>Microsoft Azure Information Protection</vt:lpwstr>
  </property>
  <property fmtid="{D5CDD505-2E9C-101B-9397-08002B2CF9AE}" pid="8" name="MSIP_Label_4929bff8-5b33-42aa-95d2-28f72e792cb0_ActionId">
    <vt:lpwstr>9e8e6695-4b1c-4a52-a861-6cce7076644a</vt:lpwstr>
  </property>
  <property fmtid="{D5CDD505-2E9C-101B-9397-08002B2CF9AE}" pid="9" name="MSIP_Label_4929bff8-5b33-42aa-95d2-28f72e792cb0_Extended_MSFT_Method">
    <vt:lpwstr>Automatic</vt:lpwstr>
  </property>
  <property fmtid="{D5CDD505-2E9C-101B-9397-08002B2CF9AE}" pid="10" name="Confidentiality">
    <vt:lpwstr>Business Use Only</vt:lpwstr>
  </property>
</Properties>
</file>