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1"/>
  </p:sldMasterIdLst>
  <p:notesMasterIdLst>
    <p:notesMasterId r:id="rId25"/>
  </p:notesMasterIdLst>
  <p:sldIdLst>
    <p:sldId id="282" r:id="rId2"/>
    <p:sldId id="261" r:id="rId3"/>
    <p:sldId id="260" r:id="rId4"/>
    <p:sldId id="290" r:id="rId5"/>
    <p:sldId id="285" r:id="rId6"/>
    <p:sldId id="275" r:id="rId7"/>
    <p:sldId id="262" r:id="rId8"/>
    <p:sldId id="270" r:id="rId9"/>
    <p:sldId id="271" r:id="rId10"/>
    <p:sldId id="291" r:id="rId11"/>
    <p:sldId id="272" r:id="rId12"/>
    <p:sldId id="279" r:id="rId13"/>
    <p:sldId id="283" r:id="rId14"/>
    <p:sldId id="273" r:id="rId15"/>
    <p:sldId id="280" r:id="rId16"/>
    <p:sldId id="286" r:id="rId17"/>
    <p:sldId id="274" r:id="rId18"/>
    <p:sldId id="289" r:id="rId19"/>
    <p:sldId id="278" r:id="rId20"/>
    <p:sldId id="284" r:id="rId21"/>
    <p:sldId id="266" r:id="rId22"/>
    <p:sldId id="287" r:id="rId23"/>
    <p:sldId id="258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F3D1"/>
    <a:srgbClr val="CCE9AD"/>
    <a:srgbClr val="005D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94643" autoAdjust="0"/>
  </p:normalViewPr>
  <p:slideViewPr>
    <p:cSldViewPr>
      <p:cViewPr>
        <p:scale>
          <a:sx n="78" d="100"/>
          <a:sy n="78" d="100"/>
        </p:scale>
        <p:origin x="-1842" y="-7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7B4BD05-73C6-433F-A03A-1BE885EF600C}" type="datetimeFigureOut">
              <a:rPr lang="en-US"/>
              <a:pPr>
                <a:defRPr/>
              </a:pPr>
              <a:t>8/21/2015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63F8643-8989-4E5C-9222-4DBCB0209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7433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143962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en-US" dirty="0" smtClean="0"/>
              <a:t>Paper Number #xx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1752600" cy="1348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109196A-8B3A-414A-A051-B5F29B3DCA63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0EB4FE0-C2F3-4325-879D-638223AF0A16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ED0ACB0-942C-45D2-BC4C-F37CA4FFEC70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EED4D9-9C29-4829-AA8E-5F4787B52775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957D5F86-251F-489D-98AE-6EEBBBBA1478}" type="datetime1">
              <a:rPr lang="en-US" smtClean="0"/>
              <a:pPr>
                <a:defRPr/>
              </a:pPr>
              <a:t>8/21/2015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Paper Number #SSxx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8AF286-7A43-4A39-9D8B-2B41E129D96C}" type="slidenum">
              <a:rPr lang="en-US" smtClean="0"/>
              <a:pPr>
                <a:defRPr/>
              </a:pPr>
              <a:t>‹#›</a:t>
            </a:fld>
            <a:endParaRPr lang="en-US" sz="11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hyperlink" Target="#RANGE!A81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pangyu1\Desktop\openCDISC\components\reports\Rules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file:///C:\Users\pangyu1\AppData\Local\Temp\7zOC6EE.tmp\Rule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pangyu1\AppData\Local\Temp\7zO6365.tmp\Rules" TargetMode="External"/><Relationship Id="rId2" Type="http://schemas.openxmlformats.org/officeDocument/2006/relationships/hyperlink" Target="file:///C:\Users\pangyu1\AppData\Local\Microsoft\Windows\Temporary%20Internet%20Files\Content.Outlook\NEKZ7ZMO\Rul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2856"/>
            <a:ext cx="7772400" cy="144950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Reading and Resolving </a:t>
            </a:r>
            <a:r>
              <a:rPr lang="en-US" dirty="0" err="1" smtClean="0"/>
              <a:t>OpenCIDSC</a:t>
            </a:r>
            <a:r>
              <a:rPr lang="en-US" dirty="0" smtClean="0"/>
              <a:t> Message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Penny Pang, Novartis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56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I: </a:t>
            </a:r>
            <a:r>
              <a:rPr lang="en-US" sz="3600" dirty="0" smtClean="0"/>
              <a:t>Issue from OCV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OpenCDISC</a:t>
            </a:r>
            <a:r>
              <a:rPr lang="en-US" b="1" dirty="0"/>
              <a:t> </a:t>
            </a:r>
            <a:r>
              <a:rPr lang="en-US" b="1" dirty="0" smtClean="0"/>
              <a:t>too Strict </a:t>
            </a:r>
            <a:r>
              <a:rPr lang="en-US" b="1" dirty="0"/>
              <a:t>rule</a:t>
            </a:r>
          </a:p>
        </p:txBody>
      </p:sp>
      <p:sp>
        <p:nvSpPr>
          <p:cNvPr id="23" name="Content Placeholder 1"/>
          <p:cNvSpPr txBox="1">
            <a:spLocks/>
          </p:cNvSpPr>
          <p:nvPr/>
        </p:nvSpPr>
        <p:spPr>
          <a:xfrm>
            <a:off x="539552" y="1860848"/>
            <a:ext cx="8229600" cy="5444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zh-CN" sz="2400" dirty="0" smtClean="0"/>
              <a:t>Randomized but not dosed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4160871"/>
              </p:ext>
            </p:extLst>
          </p:nvPr>
        </p:nvGraphicFramePr>
        <p:xfrm>
          <a:off x="697377" y="2360026"/>
          <a:ext cx="7840487" cy="441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680"/>
                <a:gridCol w="1512168"/>
                <a:gridCol w="792088"/>
                <a:gridCol w="792088"/>
                <a:gridCol w="3384376"/>
                <a:gridCol w="792087"/>
              </a:tblGrid>
              <a:tr h="44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ARMCD, USUBJID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DOSE1, 101001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SD0070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No Exposure record found for subject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7" name="Rounded Rectangle 26"/>
          <p:cNvSpPr/>
          <p:nvPr/>
        </p:nvSpPr>
        <p:spPr>
          <a:xfrm>
            <a:off x="2402797" y="2862347"/>
            <a:ext cx="5526163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57174" y="2862347"/>
            <a:ext cx="576064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Randomized subject not necessary to be dosed</a:t>
            </a:r>
            <a:endParaRPr lang="en-US" dirty="0"/>
          </a:p>
        </p:txBody>
      </p:sp>
      <p:sp>
        <p:nvSpPr>
          <p:cNvPr id="37" name="Content Placeholder 1"/>
          <p:cNvSpPr txBox="1">
            <a:spLocks/>
          </p:cNvSpPr>
          <p:nvPr/>
        </p:nvSpPr>
        <p:spPr>
          <a:xfrm>
            <a:off x="539552" y="3311307"/>
            <a:ext cx="8229600" cy="5444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VISIT/VISITNUM inconsistency for </a:t>
            </a:r>
            <a:r>
              <a:rPr lang="en-US" altLang="en-US" sz="2400" dirty="0" err="1" smtClean="0"/>
              <a:t>Unplan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visit</a:t>
            </a:r>
            <a:r>
              <a:rPr lang="en-US" altLang="en-US" sz="2400" dirty="0" smtClean="0"/>
              <a:t> 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477346"/>
              </p:ext>
            </p:extLst>
          </p:nvPr>
        </p:nvGraphicFramePr>
        <p:xfrm>
          <a:off x="697377" y="3810485"/>
          <a:ext cx="7840487" cy="441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680"/>
                <a:gridCol w="1512168"/>
                <a:gridCol w="792088"/>
                <a:gridCol w="792088"/>
                <a:gridCol w="3384376"/>
                <a:gridCol w="792087"/>
              </a:tblGrid>
              <a:tr h="44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SV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VISITNUM, VISIT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9.001, UNP_LB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SD0052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Inconsistent value for VISITNUM within VISIT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39" name="Rounded Rectangle 38"/>
          <p:cNvSpPr/>
          <p:nvPr/>
        </p:nvSpPr>
        <p:spPr>
          <a:xfrm>
            <a:off x="2402797" y="4312806"/>
            <a:ext cx="5526163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2357174" y="4312806"/>
            <a:ext cx="576064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err="1" smtClean="0"/>
              <a:t>Unplan</a:t>
            </a:r>
            <a:r>
              <a:rPr lang="en-US" dirty="0" smtClean="0"/>
              <a:t> visit name not exist in TV</a:t>
            </a:r>
            <a:endParaRPr lang="en-US" dirty="0"/>
          </a:p>
        </p:txBody>
      </p:sp>
      <p:graphicFrame>
        <p:nvGraphicFramePr>
          <p:cNvPr id="41" name="Tab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924643"/>
              </p:ext>
            </p:extLst>
          </p:nvPr>
        </p:nvGraphicFramePr>
        <p:xfrm>
          <a:off x="745484" y="5157192"/>
          <a:ext cx="7840487" cy="441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67680"/>
                <a:gridCol w="1512168"/>
                <a:gridCol w="1170604"/>
                <a:gridCol w="936104"/>
                <a:gridCol w="2861844"/>
                <a:gridCol w="792087"/>
              </a:tblGrid>
              <a:tr h="44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PC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PCXXXX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XXXX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Comment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SD1120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Comments in SUPPFA domain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2" name="Rounded Rectangle 41"/>
          <p:cNvSpPr/>
          <p:nvPr/>
        </p:nvSpPr>
        <p:spPr>
          <a:xfrm>
            <a:off x="2460227" y="5718590"/>
            <a:ext cx="5526163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2588462" y="5718590"/>
            <a:ext cx="576064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Comment is only a word in the label</a:t>
            </a:r>
            <a:endParaRPr lang="en-US" dirty="0"/>
          </a:p>
        </p:txBody>
      </p:sp>
      <p:sp>
        <p:nvSpPr>
          <p:cNvPr id="44" name="Content Placeholder 1"/>
          <p:cNvSpPr txBox="1">
            <a:spLocks/>
          </p:cNvSpPr>
          <p:nvPr/>
        </p:nvSpPr>
        <p:spPr>
          <a:xfrm>
            <a:off x="550928" y="4719893"/>
            <a:ext cx="8229600" cy="5444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Comment in label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328872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460118" y="3814651"/>
            <a:ext cx="4920194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</a:t>
            </a:r>
            <a:r>
              <a:rPr lang="en-US" sz="3600" dirty="0" smtClean="0"/>
              <a:t>II</a:t>
            </a:r>
            <a:r>
              <a:rPr lang="en-US" sz="3600" dirty="0"/>
              <a:t>: </a:t>
            </a:r>
            <a:r>
              <a:rPr lang="en-US" sz="3600" dirty="0" smtClean="0"/>
              <a:t>Issue from D</a:t>
            </a:r>
            <a:r>
              <a:rPr lang="en-US" altLang="zh-CN" sz="3600" dirty="0" smtClean="0"/>
              <a:t>ata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format</a:t>
            </a:r>
            <a:endParaRPr lang="en-US" b="1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9944" y="1781201"/>
            <a:ext cx="8229600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Label inconsistency</a:t>
            </a:r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619944" y="2924944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Sequence of variables</a:t>
            </a:r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19944" y="4203937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Variable length too long for actual data</a:t>
            </a:r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528678"/>
              </p:ext>
            </p:extLst>
          </p:nvPr>
        </p:nvGraphicFramePr>
        <p:xfrm>
          <a:off x="1115616" y="2494990"/>
          <a:ext cx="6768752" cy="300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1704"/>
                <a:gridCol w="4225019"/>
                <a:gridCol w="1032029"/>
              </a:tblGrid>
              <a:tr h="30061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SD0046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Inconsistent value for QLABEL within QNAM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0838525"/>
              </p:ext>
            </p:extLst>
          </p:nvPr>
        </p:nvGraphicFramePr>
        <p:xfrm>
          <a:off x="1115616" y="2204864"/>
          <a:ext cx="6768752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1704"/>
                <a:gridCol w="4225019"/>
                <a:gridCol w="1032029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SD0063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SDTM/dataset variable label mismatch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6101"/>
              </p:ext>
            </p:extLst>
          </p:nvPr>
        </p:nvGraphicFramePr>
        <p:xfrm>
          <a:off x="1115616" y="3442387"/>
          <a:ext cx="6768752" cy="2746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1704"/>
                <a:gridCol w="4225019"/>
                <a:gridCol w="1032029"/>
              </a:tblGrid>
              <a:tr h="2746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SD1079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Variable is in wrong order within domain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690907"/>
              </p:ext>
            </p:extLst>
          </p:nvPr>
        </p:nvGraphicFramePr>
        <p:xfrm>
          <a:off x="1115616" y="4736428"/>
          <a:ext cx="6768752" cy="3333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1704"/>
                <a:gridCol w="4225019"/>
                <a:gridCol w="1032029"/>
              </a:tblGrid>
              <a:tr h="33337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SD1082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Variable length is too long for actual 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460118" y="3796193"/>
            <a:ext cx="568863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dirty="0" smtClean="0"/>
              <a:t>Check the SDTM IG or </a:t>
            </a:r>
            <a:r>
              <a:rPr lang="en-US" altLang="zh-CN" dirty="0" err="1" smtClean="0"/>
              <a:t>OpenCDISC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config</a:t>
            </a:r>
            <a:r>
              <a:rPr lang="en-US" altLang="zh-CN" dirty="0" smtClean="0"/>
              <a:t>.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2460118" y="5175650"/>
            <a:ext cx="4920194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460118" y="5157192"/>
            <a:ext cx="568863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Compress the length via actual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21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555776" y="2511733"/>
            <a:ext cx="5184576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</a:t>
            </a:r>
            <a:r>
              <a:rPr lang="en-US" sz="3600" dirty="0" smtClean="0"/>
              <a:t>II</a:t>
            </a:r>
            <a:r>
              <a:rPr lang="en-US" sz="3600" dirty="0"/>
              <a:t>: </a:t>
            </a:r>
            <a:r>
              <a:rPr lang="en-US" sz="3600" dirty="0" smtClean="0"/>
              <a:t>Issue from D</a:t>
            </a:r>
            <a:r>
              <a:rPr lang="en-US" altLang="zh-CN" sz="3600" dirty="0" smtClean="0"/>
              <a:t>ata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Issue caused in submit package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550853" y="2511733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We need to split the </a:t>
            </a:r>
            <a:r>
              <a:rPr lang="en-US" altLang="zh-CN" dirty="0" err="1" smtClean="0"/>
              <a:t>xpt</a:t>
            </a:r>
            <a:r>
              <a:rPr lang="en-US" altLang="zh-CN" dirty="0" smtClean="0"/>
              <a:t> when the size &gt; 1GB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9944" y="1781201"/>
            <a:ext cx="8229600" cy="128775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Dataset too large</a:t>
            </a:r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697377" y="3914610"/>
            <a:ext cx="6521935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Pure/SUPP inconsistency</a:t>
            </a:r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987299"/>
              </p:ext>
            </p:extLst>
          </p:nvPr>
        </p:nvGraphicFramePr>
        <p:xfrm>
          <a:off x="1037509" y="2204864"/>
          <a:ext cx="713489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3476"/>
                <a:gridCol w="4453560"/>
                <a:gridCol w="1087854"/>
              </a:tblGrid>
              <a:tr h="1905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SD1071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Dataset is greater than 1 GB in size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" name="Rounded Rectangle 13"/>
          <p:cNvSpPr/>
          <p:nvPr/>
        </p:nvSpPr>
        <p:spPr>
          <a:xfrm>
            <a:off x="3267357" y="5705441"/>
            <a:ext cx="4176464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267357" y="5687590"/>
            <a:ext cx="41813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 record not found in Pure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271" y="4950679"/>
            <a:ext cx="3314700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7537" y="4901963"/>
            <a:ext cx="277177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66635"/>
              </p:ext>
            </p:extLst>
          </p:nvPr>
        </p:nvGraphicFramePr>
        <p:xfrm>
          <a:off x="864413" y="4416878"/>
          <a:ext cx="7157394" cy="436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6672"/>
                <a:gridCol w="1656184"/>
                <a:gridCol w="1512168"/>
                <a:gridCol w="926572"/>
                <a:gridCol w="1881740"/>
                <a:gridCol w="504058"/>
              </a:tblGrid>
              <a:tr h="41856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SUPPVS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IDVAR, IDVARVAL, RDOMAIN, USUBJID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VSSEQ, 43267, VS, </a:t>
                      </a:r>
                      <a:r>
                        <a:rPr lang="en-US" sz="1400" u="none" strike="noStrike" dirty="0" smtClean="0">
                          <a:effectLst/>
                        </a:rPr>
                        <a:t>1001001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hlinkClick r:id="rId4" action="ppaction://hlinkfile"/>
                        </a:rPr>
                        <a:t>SD0077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Invalid referenced record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9" name="Rounded Rectangle 18"/>
          <p:cNvSpPr/>
          <p:nvPr/>
        </p:nvSpPr>
        <p:spPr>
          <a:xfrm>
            <a:off x="2588230" y="3519382"/>
            <a:ext cx="5184576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583307" y="3519382"/>
            <a:ext cx="4973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 death case then no need to submit ZD</a:t>
            </a:r>
            <a:endParaRPr lang="en-US" dirty="0"/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652398" y="2823970"/>
            <a:ext cx="8229600" cy="128775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Dataset </a:t>
            </a:r>
            <a:r>
              <a:rPr lang="en-US" altLang="en-US" sz="2400" dirty="0" smtClean="0"/>
              <a:t>Empty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4133348"/>
              </p:ext>
            </p:extLst>
          </p:nvPr>
        </p:nvGraphicFramePr>
        <p:xfrm>
          <a:off x="1104595" y="3238108"/>
          <a:ext cx="713489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3476"/>
                <a:gridCol w="4453560"/>
                <a:gridCol w="1087854"/>
              </a:tblGrid>
              <a:tr h="190500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SD0001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Domain table should have at least one record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558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</a:t>
            </a:r>
            <a:r>
              <a:rPr lang="en-US" sz="3600" dirty="0" smtClean="0"/>
              <a:t>II</a:t>
            </a:r>
            <a:r>
              <a:rPr lang="en-US" sz="3600" dirty="0"/>
              <a:t>: </a:t>
            </a:r>
            <a:r>
              <a:rPr lang="en-US" sz="3600" dirty="0" smtClean="0"/>
              <a:t>Issue from D</a:t>
            </a:r>
            <a:r>
              <a:rPr lang="en-US" altLang="zh-CN" sz="3600" dirty="0" smtClean="0"/>
              <a:t>ata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Issue caused in submit package</a:t>
            </a:r>
            <a:endParaRPr lang="en-US" b="1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467544" y="2935931"/>
            <a:ext cx="8229600" cy="4236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FA (Finding about) datasets</a:t>
            </a:r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67544" y="1652363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Invalid RDOMAIN</a:t>
            </a:r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19821"/>
              </p:ext>
            </p:extLst>
          </p:nvPr>
        </p:nvGraphicFramePr>
        <p:xfrm>
          <a:off x="887763" y="2109044"/>
          <a:ext cx="7221024" cy="2792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685"/>
                <a:gridCol w="1189828"/>
                <a:gridCol w="984685"/>
                <a:gridCol w="984685"/>
                <a:gridCol w="2092456"/>
                <a:gridCol w="984685"/>
              </a:tblGrid>
              <a:tr h="279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CO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RDOMAIN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ZE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sng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r>
                        <a:rPr kumimoji="0"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D0072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Invalid RDOMAIN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2403374" y="2523327"/>
            <a:ext cx="5184576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98451" y="2494779"/>
            <a:ext cx="5333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ZE not submitted, but comment collected. 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663828"/>
              </p:ext>
            </p:extLst>
          </p:nvPr>
        </p:nvGraphicFramePr>
        <p:xfrm>
          <a:off x="899592" y="3359594"/>
          <a:ext cx="7221024" cy="5585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2088"/>
                <a:gridCol w="936104"/>
                <a:gridCol w="576064"/>
                <a:gridCol w="864096"/>
                <a:gridCol w="3067987"/>
                <a:gridCol w="984685"/>
              </a:tblGrid>
              <a:tr h="279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FA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DOMAIN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ZD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SD0004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Inconsistent value for DOMAIN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27927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SUPPFA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+mj-lt"/>
                        </a:rPr>
                        <a:t>RDOMAIN</a:t>
                      </a:r>
                      <a:endParaRPr lang="en-US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SD0072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  <a:latin typeface="+mj-lt"/>
                        </a:rPr>
                        <a:t>Invalid RDOMAIN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+mj-lt"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15616" y="4140688"/>
            <a:ext cx="734481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DOMAIN value would be </a:t>
            </a: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FA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 dataset names would be the domain name plus up to two additional characters indicating the parent </a:t>
            </a:r>
            <a:r>
              <a:rPr lang="en-US" dirty="0" smtClean="0"/>
              <a:t>domain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FASEQ</a:t>
            </a:r>
            <a:r>
              <a:rPr lang="en-US" dirty="0" smtClean="0"/>
              <a:t> </a:t>
            </a:r>
            <a:r>
              <a:rPr lang="en-US" dirty="0"/>
              <a:t>must be unique within USUBJID for all records across the split datasets.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Supplemental </a:t>
            </a:r>
            <a:r>
              <a:rPr lang="en-US" dirty="0"/>
              <a:t>Qualifier datasets would need to be managed at the split-file level, </a:t>
            </a:r>
            <a:r>
              <a:rPr lang="en-US" dirty="0" smtClean="0"/>
              <a:t>and </a:t>
            </a:r>
            <a:r>
              <a:rPr lang="en-US" dirty="0"/>
              <a:t>RDOMAIN would be defined as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FA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4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</a:t>
            </a:r>
            <a:r>
              <a:rPr lang="en-US" sz="3600" dirty="0" smtClean="0"/>
              <a:t>II</a:t>
            </a:r>
            <a:r>
              <a:rPr lang="en-US" sz="3600" dirty="0"/>
              <a:t>: </a:t>
            </a:r>
            <a:r>
              <a:rPr lang="en-US" sz="3600" dirty="0" smtClean="0"/>
              <a:t>Issue from D</a:t>
            </a:r>
            <a:r>
              <a:rPr lang="en-US" altLang="zh-CN" sz="3600" dirty="0" smtClean="0"/>
              <a:t>ata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Issues can be fixed </a:t>
            </a:r>
            <a:endParaRPr lang="en-US" b="1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9944" y="1781201"/>
            <a:ext cx="8229600" cy="4236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/>
              <a:t>Invalid subject</a:t>
            </a: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02933"/>
              </p:ext>
            </p:extLst>
          </p:nvPr>
        </p:nvGraphicFramePr>
        <p:xfrm>
          <a:off x="899592" y="2204864"/>
          <a:ext cx="7185992" cy="3079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844"/>
                <a:gridCol w="726484"/>
                <a:gridCol w="864096"/>
                <a:gridCol w="720080"/>
                <a:gridCol w="3528392"/>
                <a:gridCol w="864096"/>
              </a:tblGrid>
              <a:tr h="3079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EG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USUBJID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1001001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SD0064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Subject is not present in DM domain</a:t>
                      </a:r>
                      <a:endParaRPr lang="en-US" sz="1400" b="0" i="0" u="none" strike="noStrike">
                        <a:solidFill>
                          <a:srgbClr val="215867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</a:tr>
            </a:tbl>
          </a:graphicData>
        </a:graphic>
      </p:graphicFrame>
      <p:sp>
        <p:nvSpPr>
          <p:cNvPr id="12" name="Rounded Rectangle 11"/>
          <p:cNvSpPr/>
          <p:nvPr/>
        </p:nvSpPr>
        <p:spPr>
          <a:xfrm>
            <a:off x="2776723" y="2616556"/>
            <a:ext cx="5184576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776723" y="2588008"/>
            <a:ext cx="46321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Data issue, report to </a:t>
            </a:r>
            <a:r>
              <a:rPr lang="en-US" dirty="0" smtClean="0"/>
              <a:t>DM</a:t>
            </a:r>
            <a:r>
              <a:rPr lang="en-US" dirty="0"/>
              <a:t> </a:t>
            </a:r>
            <a:r>
              <a:rPr lang="en-US" dirty="0" smtClean="0"/>
              <a:t>and resolved. </a:t>
            </a:r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730420"/>
              </p:ext>
            </p:extLst>
          </p:nvPr>
        </p:nvGraphicFramePr>
        <p:xfrm>
          <a:off x="814683" y="3406895"/>
          <a:ext cx="7185992" cy="4345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844"/>
                <a:gridCol w="688011"/>
                <a:gridCol w="504056"/>
                <a:gridCol w="720080"/>
                <a:gridCol w="4176464"/>
                <a:gridCol w="614537"/>
              </a:tblGrid>
              <a:tr h="36842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CMTRT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null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SD0002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NULL value in CMTRT variable marked as Required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</a:tr>
            </a:tbl>
          </a:graphicData>
        </a:graphic>
      </p:graphicFrame>
      <p:sp>
        <p:nvSpPr>
          <p:cNvPr id="15" name="Rounded Rectangle 14"/>
          <p:cNvSpPr/>
          <p:nvPr/>
        </p:nvSpPr>
        <p:spPr>
          <a:xfrm>
            <a:off x="2748650" y="4005064"/>
            <a:ext cx="5184576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748650" y="3976516"/>
            <a:ext cx="499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CM not coded, </a:t>
            </a:r>
            <a:r>
              <a:rPr lang="en-US" dirty="0"/>
              <a:t>report to </a:t>
            </a:r>
            <a:r>
              <a:rPr lang="en-US" dirty="0" smtClean="0"/>
              <a:t>DM</a:t>
            </a:r>
            <a:r>
              <a:rPr lang="en-US" dirty="0"/>
              <a:t> </a:t>
            </a:r>
            <a:r>
              <a:rPr lang="en-US" dirty="0" smtClean="0"/>
              <a:t>and resolved. </a:t>
            </a:r>
            <a:endParaRPr lang="en-US" dirty="0"/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599231" y="2996952"/>
            <a:ext cx="8229600" cy="4236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Required variable missing</a:t>
            </a: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011608" y="4345848"/>
            <a:ext cx="69896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AE: AEDECOD, CM: </a:t>
            </a:r>
            <a:r>
              <a:rPr lang="en-US" altLang="zh-CN" dirty="0" smtClean="0"/>
              <a:t>CMTRT, MH: MHTERM, EX: EXTRT     </a:t>
            </a:r>
            <a:endParaRPr lang="en-US" dirty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793071"/>
              </p:ext>
            </p:extLst>
          </p:nvPr>
        </p:nvGraphicFramePr>
        <p:xfrm>
          <a:off x="796227" y="4806444"/>
          <a:ext cx="7185992" cy="4689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2844"/>
                <a:gridCol w="988673"/>
                <a:gridCol w="720080"/>
                <a:gridCol w="720080"/>
                <a:gridCol w="3659778"/>
                <a:gridCol w="614537"/>
              </a:tblGrid>
              <a:tr h="468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VSSTRESC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VSORRES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Null, 5.71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SD0026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Missing value for VSORRESU, when VSORRES is provided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</a:tr>
            </a:tbl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2748649" y="5403134"/>
            <a:ext cx="5212649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748650" y="5384676"/>
            <a:ext cx="5184576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Programming issue when convert unit, fixed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13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</a:t>
            </a:r>
            <a:r>
              <a:rPr lang="en-US" sz="3600" dirty="0" smtClean="0"/>
              <a:t>II</a:t>
            </a:r>
            <a:r>
              <a:rPr lang="en-US" sz="3600" dirty="0"/>
              <a:t>: </a:t>
            </a:r>
            <a:r>
              <a:rPr lang="en-US" sz="3600" dirty="0" smtClean="0"/>
              <a:t>Issue from D</a:t>
            </a:r>
            <a:r>
              <a:rPr lang="en-US" altLang="zh-CN" sz="3600" dirty="0" smtClean="0"/>
              <a:t>ata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Issues can be </a:t>
            </a:r>
            <a:r>
              <a:rPr lang="en-US" b="1" dirty="0" smtClean="0"/>
              <a:t>fixed</a:t>
            </a:r>
            <a:endParaRPr lang="en-US" b="1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008275"/>
              </p:ext>
            </p:extLst>
          </p:nvPr>
        </p:nvGraphicFramePr>
        <p:xfrm>
          <a:off x="754410" y="2176310"/>
          <a:ext cx="8034862" cy="504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882"/>
                <a:gridCol w="769285"/>
                <a:gridCol w="1007992"/>
                <a:gridCol w="1584176"/>
                <a:gridCol w="3240360"/>
                <a:gridCol w="893167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AECAT,AESCAT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GENERAL, GENERAL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SD1041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Values for AECAT and AESCAT are identical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</a:tr>
            </a:tbl>
          </a:graphicData>
        </a:graphic>
      </p:graphicFrame>
      <p:sp>
        <p:nvSpPr>
          <p:cNvPr id="14" name="Content Placeholder 1"/>
          <p:cNvSpPr txBox="1">
            <a:spLocks/>
          </p:cNvSpPr>
          <p:nvPr/>
        </p:nvSpPr>
        <p:spPr>
          <a:xfrm>
            <a:off x="559672" y="1752647"/>
            <a:ext cx="7552456" cy="4236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zh-CN" sz="2400" dirty="0" smtClean="0"/>
              <a:t>Redundancy </a:t>
            </a:r>
            <a:r>
              <a:rPr lang="en-US" altLang="zh-CN" sz="2400" dirty="0"/>
              <a:t>in paired variables values</a:t>
            </a:r>
          </a:p>
          <a:p>
            <a:pPr fontAlgn="auto"/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15" name="Rounded Rectangle 14"/>
          <p:cNvSpPr/>
          <p:nvPr/>
        </p:nvSpPr>
        <p:spPr>
          <a:xfrm>
            <a:off x="3503616" y="2770564"/>
            <a:ext cx="5184576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647632" y="274201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SCAT or remap the SCAT value</a:t>
            </a:r>
            <a:endParaRPr lang="en-US" dirty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584251"/>
              </p:ext>
            </p:extLst>
          </p:nvPr>
        </p:nvGraphicFramePr>
        <p:xfrm>
          <a:off x="698768" y="3583581"/>
          <a:ext cx="8034862" cy="6478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9882"/>
                <a:gridCol w="2116244"/>
                <a:gridCol w="1368152"/>
                <a:gridCol w="720080"/>
                <a:gridCol w="2664296"/>
                <a:gridCol w="626208"/>
              </a:tblGrid>
              <a:tr h="51462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LB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LBMETHOD, LBTESTCD, LBSCAT, LBSTRESU, LBCAT, LBSPEC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null, CA, null, mg/</a:t>
                      </a:r>
                      <a:r>
                        <a:rPr kumimoji="0" lang="en-US" sz="1400" b="0" i="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kumimoji="0"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SD0007</a:t>
                      </a:r>
                      <a:endParaRPr kumimoji="0"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Inconsistent value for Standard Units</a:t>
                      </a:r>
                      <a:endParaRPr kumimoji="0" lang="en-US" sz="1400" b="0" i="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793" marR="7793" marT="7793" marB="0" anchor="b"/>
                </a:tc>
              </a:tr>
            </a:tbl>
          </a:graphicData>
        </a:graphic>
      </p:graphicFrame>
      <p:sp>
        <p:nvSpPr>
          <p:cNvPr id="18" name="Content Placeholder 1"/>
          <p:cNvSpPr txBox="1">
            <a:spLocks/>
          </p:cNvSpPr>
          <p:nvPr/>
        </p:nvSpPr>
        <p:spPr>
          <a:xfrm>
            <a:off x="529928" y="3159918"/>
            <a:ext cx="7552456" cy="4236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zh-CN" sz="2400" dirty="0" smtClean="0"/>
              <a:t>Standard unit consistency</a:t>
            </a:r>
          </a:p>
          <a:p>
            <a:pPr fontAlgn="auto"/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19" name="Rounded Rectangle 18"/>
          <p:cNvSpPr/>
          <p:nvPr/>
        </p:nvSpPr>
        <p:spPr>
          <a:xfrm>
            <a:off x="3438204" y="4346846"/>
            <a:ext cx="5184576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82220" y="4335650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Remove SCAT or remap the SCAT value</a:t>
            </a:r>
            <a:endParaRPr lang="en-US" dirty="0"/>
          </a:p>
        </p:txBody>
      </p:sp>
      <p:sp>
        <p:nvSpPr>
          <p:cNvPr id="25" name="Content Placeholder 1"/>
          <p:cNvSpPr txBox="1">
            <a:spLocks/>
          </p:cNvSpPr>
          <p:nvPr/>
        </p:nvSpPr>
        <p:spPr>
          <a:xfrm>
            <a:off x="524112" y="4728349"/>
            <a:ext cx="7552456" cy="423663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zh-CN" sz="2400" dirty="0" smtClean="0"/>
              <a:t>SV inconsistency with other domains</a:t>
            </a:r>
          </a:p>
          <a:p>
            <a:pPr fontAlgn="auto"/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26" name="Rounded Rectangle 25"/>
          <p:cNvSpPr/>
          <p:nvPr/>
        </p:nvSpPr>
        <p:spPr>
          <a:xfrm>
            <a:off x="3438204" y="5591844"/>
            <a:ext cx="5184576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531040" y="5563296"/>
            <a:ext cx="4680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econcile SV </a:t>
            </a:r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619172"/>
              </p:ext>
            </p:extLst>
          </p:nvPr>
        </p:nvGraphicFramePr>
        <p:xfrm>
          <a:off x="683568" y="5085184"/>
          <a:ext cx="8034862" cy="360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160"/>
                <a:gridCol w="5472608"/>
                <a:gridCol w="1122094"/>
              </a:tblGrid>
              <a:tr h="36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SD0065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USUBJID/VISIT/VISITNUM values do not match SV domain data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793" marR="7793" marT="779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793" marR="7793" marT="779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04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</a:t>
            </a:r>
            <a:r>
              <a:rPr lang="en-US" sz="3600" dirty="0" smtClean="0"/>
              <a:t>II</a:t>
            </a:r>
            <a:r>
              <a:rPr lang="en-US" sz="3600" dirty="0"/>
              <a:t>: </a:t>
            </a:r>
            <a:r>
              <a:rPr lang="en-US" sz="3600" dirty="0" smtClean="0"/>
              <a:t>Issue from D</a:t>
            </a:r>
            <a:r>
              <a:rPr lang="en-US" altLang="zh-CN" sz="3600" dirty="0" smtClean="0"/>
              <a:t>ata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83568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</a:t>
            </a:r>
            <a:r>
              <a:rPr lang="en-US" b="1" dirty="0"/>
              <a:t>Issues related with CT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583953" y="2087884"/>
            <a:ext cx="8229600" cy="86409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Non-extensible CT </a:t>
            </a:r>
          </a:p>
        </p:txBody>
      </p:sp>
      <p:sp>
        <p:nvSpPr>
          <p:cNvPr id="9" name="Content Placeholder 1"/>
          <p:cNvSpPr txBox="1">
            <a:spLocks/>
          </p:cNvSpPr>
          <p:nvPr/>
        </p:nvSpPr>
        <p:spPr>
          <a:xfrm>
            <a:off x="637496" y="3140968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Extensible CT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331640" y="3556815"/>
            <a:ext cx="64807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remapped.</a:t>
            </a:r>
          </a:p>
          <a:p>
            <a:r>
              <a:rPr lang="en-US" dirty="0" smtClean="0"/>
              <a:t>    Example: Q2W to EVERY 2 WEEKS in UNIT</a:t>
            </a:r>
          </a:p>
          <a:p>
            <a:r>
              <a:rPr lang="en-US" dirty="0"/>
              <a:t>	 </a:t>
            </a:r>
            <a:r>
              <a:rPr lang="en-US" dirty="0" smtClean="0"/>
              <a:t>      DEATH to FATAL in AEOUT</a:t>
            </a:r>
          </a:p>
          <a:p>
            <a:r>
              <a:rPr lang="en-US" dirty="0"/>
              <a:t>	 </a:t>
            </a:r>
            <a:r>
              <a:rPr lang="en-US" dirty="0" smtClean="0"/>
              <a:t>      XRAY to X-RAY in METHOD</a:t>
            </a:r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be listed in the SDRG.</a:t>
            </a:r>
          </a:p>
          <a:p>
            <a:r>
              <a:rPr lang="en-US" dirty="0" smtClean="0"/>
              <a:t>    Example: ECG tests, </a:t>
            </a:r>
          </a:p>
          <a:p>
            <a:r>
              <a:rPr lang="en-US" dirty="0"/>
              <a:t>	 </a:t>
            </a:r>
            <a:r>
              <a:rPr lang="en-US" dirty="0" smtClean="0"/>
              <a:t>      Study specific EPOCH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31640" y="250621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Must be remapped or check.</a:t>
            </a:r>
          </a:p>
          <a:p>
            <a:r>
              <a:rPr lang="en-US" dirty="0" smtClean="0"/>
              <a:t>    Example: SEX, AGEU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2607029"/>
              </p:ext>
            </p:extLst>
          </p:nvPr>
        </p:nvGraphicFramePr>
        <p:xfrm>
          <a:off x="791855" y="1556792"/>
          <a:ext cx="7380544" cy="4777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2443"/>
                <a:gridCol w="4136110"/>
                <a:gridCol w="1283620"/>
                <a:gridCol w="998371"/>
              </a:tblGrid>
              <a:tr h="1435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Rule ID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555" marR="7555" marT="75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>
                          <a:effectLst/>
                        </a:rPr>
                        <a:t>Message</a:t>
                      </a:r>
                      <a:endParaRPr lang="en-US" sz="1400" b="1" i="0" u="none" strike="noStrike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555" marR="7555" marT="75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Category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555" marR="7555" marT="75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dirty="0">
                          <a:effectLst/>
                        </a:rPr>
                        <a:t>Severity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marL="7555" marR="7555" marT="7555" marB="0" anchor="b"/>
                </a:tc>
              </a:tr>
              <a:tr h="2568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CT00XX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55" marR="7555" marT="7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Value for </a:t>
                      </a:r>
                      <a:r>
                        <a:rPr lang="en-US" sz="1400" u="none" strike="noStrike" dirty="0" smtClean="0">
                          <a:effectLst/>
                        </a:rPr>
                        <a:t>--XXX </a:t>
                      </a:r>
                      <a:r>
                        <a:rPr lang="en-US" sz="1400" u="none" strike="noStrike" dirty="0">
                          <a:effectLst/>
                        </a:rPr>
                        <a:t>not found in </a:t>
                      </a:r>
                      <a:r>
                        <a:rPr lang="en-US" sz="1400" u="none" strike="noStrike" dirty="0" smtClean="0">
                          <a:effectLst/>
                        </a:rPr>
                        <a:t>(XXX) </a:t>
                      </a:r>
                      <a:r>
                        <a:rPr lang="en-US" sz="1400" u="none" strike="noStrike" dirty="0">
                          <a:effectLst/>
                        </a:rPr>
                        <a:t>CT </a:t>
                      </a:r>
                      <a:r>
                        <a:rPr lang="en-US" sz="1400" u="none" strike="noStrike" dirty="0" err="1">
                          <a:effectLst/>
                        </a:rPr>
                        <a:t>codelist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55" marR="7555" marT="7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Terminology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55" marR="7555" marT="75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7555" marR="7555" marT="755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123728" y="2852944"/>
            <a:ext cx="5760640" cy="576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</a:t>
            </a:r>
            <a:r>
              <a:rPr lang="en-US" sz="3600" dirty="0" smtClean="0"/>
              <a:t>II</a:t>
            </a:r>
            <a:r>
              <a:rPr lang="en-US" sz="3600" dirty="0"/>
              <a:t>: </a:t>
            </a:r>
            <a:r>
              <a:rPr lang="en-US" sz="3600" dirty="0" smtClean="0"/>
              <a:t>Issue from D</a:t>
            </a:r>
            <a:r>
              <a:rPr lang="en-US" altLang="zh-CN" sz="3600" dirty="0" smtClean="0"/>
              <a:t>ata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Data Issues have to be explained</a:t>
            </a:r>
            <a:endParaRPr lang="en-US" b="1" dirty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39552" y="1844824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Data issue because of PD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636210"/>
              </p:ext>
            </p:extLst>
          </p:nvPr>
        </p:nvGraphicFramePr>
        <p:xfrm>
          <a:off x="971600" y="2362267"/>
          <a:ext cx="7128792" cy="436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417"/>
                <a:gridCol w="1016775"/>
                <a:gridCol w="1296144"/>
                <a:gridCol w="720080"/>
                <a:gridCol w="2419923"/>
                <a:gridCol w="964453"/>
              </a:tblGrid>
              <a:tr h="3466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SESTDTC, SEENDTC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2012-07-26, 2012-07-12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SD0080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SESTDTC is after SEENDTC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4" name="Content Placeholder 1"/>
          <p:cNvSpPr txBox="1">
            <a:spLocks/>
          </p:cNvSpPr>
          <p:nvPr/>
        </p:nvSpPr>
        <p:spPr>
          <a:xfrm>
            <a:off x="1979712" y="2852944"/>
            <a:ext cx="6120680" cy="93610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altLang="en-US" sz="1800" dirty="0" smtClean="0"/>
              <a:t>Special case, re-randomized subject sign IFC after dose, PD entered.</a:t>
            </a:r>
            <a:endParaRPr lang="en-US" altLang="en-US" sz="18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17" name="Content Placeholder 1"/>
          <p:cNvSpPr txBox="1">
            <a:spLocks/>
          </p:cNvSpPr>
          <p:nvPr/>
        </p:nvSpPr>
        <p:spPr>
          <a:xfrm>
            <a:off x="516672" y="3530326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Multi assessment on one day</a:t>
            </a: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5551133"/>
              </p:ext>
            </p:extLst>
          </p:nvPr>
        </p:nvGraphicFramePr>
        <p:xfrm>
          <a:off x="971600" y="4029887"/>
          <a:ext cx="7128792" cy="436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1417"/>
                <a:gridCol w="2096895"/>
                <a:gridCol w="1872208"/>
                <a:gridCol w="720080"/>
                <a:gridCol w="864096"/>
                <a:gridCol w="864096"/>
              </a:tblGrid>
              <a:tr h="346653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VISITNUM, VSDTC, USUBJID, VSTESTCD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 2012-03-01, 1001001, PULSE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SD1117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Duplicate records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Warning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2123728" y="4551776"/>
            <a:ext cx="5760640" cy="4680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2123728" y="4551776"/>
            <a:ext cx="6120680" cy="4680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altLang="en-US" sz="1800" dirty="0" smtClean="0"/>
              <a:t>This subject assess twice on the same day.</a:t>
            </a:r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6842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</a:t>
            </a:r>
            <a:r>
              <a:rPr lang="en-US" sz="3600" dirty="0" smtClean="0"/>
              <a:t>III: Issue from Study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</a:t>
            </a:r>
            <a:r>
              <a:rPr lang="en-US" b="1" dirty="0" smtClean="0"/>
              <a:t>tudy specific design</a:t>
            </a:r>
            <a:endParaRPr lang="en-US" b="1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9944" y="1781201"/>
            <a:ext cx="8229600" cy="172819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err="1" smtClean="0"/>
              <a:t>Obs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after last disposition</a:t>
            </a: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638397" y="3145442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Variable </a:t>
            </a:r>
            <a:r>
              <a:rPr lang="en-US" altLang="en-US" sz="2400" dirty="0" smtClean="0"/>
              <a:t>not necessary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241085"/>
              </p:ext>
            </p:extLst>
          </p:nvPr>
        </p:nvGraphicFramePr>
        <p:xfrm>
          <a:off x="685552" y="2231032"/>
          <a:ext cx="7633343" cy="4362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0665"/>
                <a:gridCol w="856208"/>
                <a:gridCol w="2123511"/>
                <a:gridCol w="864096"/>
                <a:gridCol w="3458863"/>
              </a:tblGrid>
              <a:tr h="381956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USUBJID, AESTDTC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1001003, 2014-06-18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SD0080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AE start date is after the latest Disposition date</a:t>
                      </a:r>
                      <a:endParaRPr kumimoji="0"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3" name="Rounded Rectangle 12"/>
          <p:cNvSpPr/>
          <p:nvPr/>
        </p:nvSpPr>
        <p:spPr>
          <a:xfrm>
            <a:off x="2051720" y="2772675"/>
            <a:ext cx="5911561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979712" y="2744127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Study specific cut off rule use first dose of extension.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4791702"/>
              </p:ext>
            </p:extLst>
          </p:nvPr>
        </p:nvGraphicFramePr>
        <p:xfrm>
          <a:off x="697377" y="3543657"/>
          <a:ext cx="7696471" cy="5040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6231"/>
                <a:gridCol w="936104"/>
                <a:gridCol w="720080"/>
                <a:gridCol w="1008112"/>
                <a:gridCol w="3816424"/>
                <a:gridCol w="869520"/>
              </a:tblGrid>
              <a:tr h="504056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ZN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18" marR="6518" marT="6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VARIABLE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18" marR="6518" marT="6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ZNBLFL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18" marR="6518" marT="6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  <a:hlinkClick r:id="rId2" action="ppaction://hlinkfile"/>
                        </a:rPr>
                        <a:t>SD1044</a:t>
                      </a:r>
                      <a:endParaRPr lang="en-US" sz="1400" b="0" i="0" u="sng" strike="noStrike">
                        <a:solidFill>
                          <a:srgbClr val="215867"/>
                        </a:solidFill>
                        <a:effectLst/>
                        <a:latin typeface="Arial"/>
                      </a:endParaRPr>
                    </a:p>
                  </a:txBody>
                  <a:tcPr marL="6518" marR="6518" marT="6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 ZNBLFL variable in custom Findings domain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18" marR="6518" marT="65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6518" marR="6518" marT="6518" marB="0" anchor="b"/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2051720" y="4221088"/>
            <a:ext cx="5911561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979712" y="419254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ZN only collected on randomization, no </a:t>
            </a:r>
            <a:r>
              <a:rPr lang="en-US" altLang="zh-CN" dirty="0" smtClean="0"/>
              <a:t>BLFL needed</a:t>
            </a:r>
            <a:endParaRPr lang="en-US" dirty="0"/>
          </a:p>
        </p:txBody>
      </p:sp>
      <p:sp>
        <p:nvSpPr>
          <p:cNvPr id="18" name="Content Placeholder 1"/>
          <p:cNvSpPr txBox="1">
            <a:spLocks/>
          </p:cNvSpPr>
          <p:nvPr/>
        </p:nvSpPr>
        <p:spPr>
          <a:xfrm>
            <a:off x="608864" y="4564883"/>
            <a:ext cx="8229600" cy="5444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zh-CN" sz="2400" dirty="0"/>
              <a:t>N</a:t>
            </a:r>
            <a:r>
              <a:rPr lang="en-US" altLang="zh-CN" sz="2400" dirty="0" smtClean="0"/>
              <a:t>o baseline record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799575"/>
              </p:ext>
            </p:extLst>
          </p:nvPr>
        </p:nvGraphicFramePr>
        <p:xfrm>
          <a:off x="683568" y="5109344"/>
          <a:ext cx="7776865" cy="441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249"/>
                <a:gridCol w="1476782"/>
                <a:gridCol w="773552"/>
                <a:gridCol w="773552"/>
                <a:gridCol w="3125996"/>
                <a:gridCol w="952734"/>
              </a:tblGrid>
              <a:tr h="44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DM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ARMCD, USUBJID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DOSE1, 101001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SD0006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</a:rPr>
                        <a:t>No baseline result in EG for subject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0" name="Rounded Rectangle 19"/>
          <p:cNvSpPr/>
          <p:nvPr/>
        </p:nvSpPr>
        <p:spPr>
          <a:xfrm>
            <a:off x="2544696" y="5663461"/>
            <a:ext cx="5627704" cy="62787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44696" y="5645003"/>
            <a:ext cx="562770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ime used to define baseline EG/LB. Randomize visit maybe regarded as post-baseline.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4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Issue caused by multi reasons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Real case</a:t>
            </a:r>
            <a:endParaRPr lang="en-US" b="1" dirty="0"/>
          </a:p>
        </p:txBody>
      </p:sp>
      <p:sp>
        <p:nvSpPr>
          <p:cNvPr id="13" name="Content Placeholder 1"/>
          <p:cNvSpPr txBox="1">
            <a:spLocks/>
          </p:cNvSpPr>
          <p:nvPr/>
        </p:nvSpPr>
        <p:spPr>
          <a:xfrm>
            <a:off x="539552" y="2204864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Type I issue: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07" y="1652141"/>
            <a:ext cx="7950287" cy="480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Content Placeholder 1"/>
          <p:cNvSpPr txBox="1">
            <a:spLocks/>
          </p:cNvSpPr>
          <p:nvPr/>
        </p:nvSpPr>
        <p:spPr>
          <a:xfrm>
            <a:off x="552528" y="3376916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en-US" sz="2400" dirty="0" smtClean="0"/>
              <a:t>Type II issue: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701201" y="5024993"/>
            <a:ext cx="8229600" cy="708263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fontAlgn="auto">
              <a:buNone/>
            </a:pPr>
            <a:r>
              <a:rPr lang="en-US" altLang="en-US" sz="2900" dirty="0" smtClean="0"/>
              <a:t>A message may caused by different reasons, we must check the detail to prevent hidden type II issue.</a:t>
            </a:r>
          </a:p>
          <a:p>
            <a:pPr fontAlgn="auto"/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1237945" y="2713473"/>
            <a:ext cx="7391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fontAlgn="auto">
              <a:buNone/>
            </a:pPr>
            <a:r>
              <a:rPr lang="en-US" altLang="en-US" dirty="0" smtClean="0"/>
              <a:t>Visit name of </a:t>
            </a:r>
            <a:r>
              <a:rPr lang="en-US" altLang="en-US" dirty="0" err="1" smtClean="0"/>
              <a:t>unplaned</a:t>
            </a:r>
            <a:r>
              <a:rPr lang="en-US" altLang="en-US" dirty="0" smtClean="0"/>
              <a:t> visits are not included in TV, already Explained in SDRG.</a:t>
            </a:r>
            <a:endParaRPr lang="en-US" altLang="en-US" dirty="0"/>
          </a:p>
        </p:txBody>
      </p:sp>
      <p:sp>
        <p:nvSpPr>
          <p:cNvPr id="18" name="Rectangle 17"/>
          <p:cNvSpPr/>
          <p:nvPr/>
        </p:nvSpPr>
        <p:spPr>
          <a:xfrm>
            <a:off x="1237945" y="3894359"/>
            <a:ext cx="73915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fontAlgn="auto">
              <a:buNone/>
            </a:pPr>
            <a:r>
              <a:rPr lang="en-US" altLang="en-US" dirty="0" err="1" smtClean="0"/>
              <a:t>Visitnum</a:t>
            </a:r>
            <a:r>
              <a:rPr lang="en-US" altLang="en-US" dirty="0" smtClean="0"/>
              <a:t> not given for some planed visit, data issue, need to report to DM to fix the </a:t>
            </a:r>
            <a:r>
              <a:rPr lang="en-US" altLang="en-US" dirty="0" err="1" smtClean="0"/>
              <a:t>visitnum</a:t>
            </a:r>
            <a:r>
              <a:rPr lang="en-US" altLang="en-US" dirty="0" smtClean="0"/>
              <a:t> and rebuild SV.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84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2DA2813-9505-468A-83A1-3B811A8D2467}" type="slidenum">
              <a:rPr lang="en-US" alt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100">
              <a:solidFill>
                <a:schemeClr val="bg1"/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/>
          <a:lstStyle/>
          <a:p>
            <a:pPr marR="0"/>
            <a:r>
              <a:rPr lang="en-US" altLang="en-US" dirty="0" smtClean="0"/>
              <a:t>About </a:t>
            </a:r>
            <a:r>
              <a:rPr lang="en-US" altLang="en-US" dirty="0" err="1" smtClean="0"/>
              <a:t>OpenCDISC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81E5C2-F36D-4FFE-A3D6-A311913EF30D}" type="slidenum">
              <a:rPr lang="en-US" alt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42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5616" y="2646356"/>
            <a:ext cx="43204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68375" y="2646356"/>
            <a:ext cx="4032448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46680" y="2646356"/>
            <a:ext cx="180564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04759" y="4205264"/>
            <a:ext cx="3600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91413" y="4206499"/>
            <a:ext cx="411337" cy="72008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19523" y="4205264"/>
            <a:ext cx="1805640" cy="72008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18213" y="3501160"/>
            <a:ext cx="6367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Type I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833200" y="3501160"/>
            <a:ext cx="1234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Type </a:t>
            </a:r>
            <a:r>
              <a:rPr lang="en-US" sz="1200" dirty="0" smtClean="0"/>
              <a:t>II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5724128" y="3501160"/>
            <a:ext cx="1234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Type </a:t>
            </a:r>
            <a:r>
              <a:rPr lang="en-US" sz="1200" dirty="0" smtClean="0"/>
              <a:t>III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674690" y="225175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Before</a:t>
            </a:r>
            <a:r>
              <a:rPr lang="zh-CN" altLang="en-US" dirty="0" smtClean="0"/>
              <a:t>：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04275" y="383593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After</a:t>
            </a:r>
            <a:r>
              <a:rPr lang="zh-CN" altLang="en-US" dirty="0" smtClean="0"/>
              <a:t>：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74184" y="5083589"/>
            <a:ext cx="63671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Type I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37059" y="5083588"/>
            <a:ext cx="1234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Type </a:t>
            </a:r>
            <a:r>
              <a:rPr lang="en-US" sz="1200" dirty="0" smtClean="0"/>
              <a:t>II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2215828" y="5083589"/>
            <a:ext cx="1234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Type </a:t>
            </a:r>
            <a:r>
              <a:rPr lang="en-US" sz="1200" dirty="0" smtClean="0"/>
              <a:t>III</a:t>
            </a:r>
            <a:endParaRPr lang="en-US" sz="1200" dirty="0"/>
          </a:p>
        </p:txBody>
      </p:sp>
      <p:sp>
        <p:nvSpPr>
          <p:cNvPr id="2" name="Rectangle 1"/>
          <p:cNvSpPr/>
          <p:nvPr/>
        </p:nvSpPr>
        <p:spPr>
          <a:xfrm>
            <a:off x="3923928" y="430039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en-US" dirty="0"/>
              <a:t>Most </a:t>
            </a:r>
            <a:r>
              <a:rPr lang="en-US" altLang="en-US" dirty="0" smtClean="0"/>
              <a:t>of the type </a:t>
            </a:r>
            <a:r>
              <a:rPr lang="en-US" altLang="en-US" dirty="0"/>
              <a:t>II issues can be identif</a:t>
            </a:r>
            <a:r>
              <a:rPr lang="en-US" altLang="zh-CN" dirty="0"/>
              <a:t>ied before </a:t>
            </a:r>
            <a:r>
              <a:rPr lang="en-US" altLang="zh-CN" dirty="0" smtClean="0"/>
              <a:t>DBL</a:t>
            </a:r>
            <a:r>
              <a:rPr lang="en-US" altLang="zh-CN" dirty="0"/>
              <a:t> </a:t>
            </a:r>
            <a:r>
              <a:rPr lang="en-US" altLang="zh-CN" dirty="0" smtClean="0"/>
              <a:t>and need to be fixed in the submission package.</a:t>
            </a:r>
            <a:endParaRPr lang="en-US" dirty="0"/>
          </a:p>
        </p:txBody>
      </p:sp>
      <p:sp>
        <p:nvSpPr>
          <p:cNvPr id="21" name="Content Placeholder 1"/>
          <p:cNvSpPr txBox="1">
            <a:spLocks/>
          </p:cNvSpPr>
          <p:nvPr/>
        </p:nvSpPr>
        <p:spPr>
          <a:xfrm>
            <a:off x="395536" y="1687421"/>
            <a:ext cx="8229600" cy="51744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zh-CN" sz="2400" dirty="0" err="1" smtClean="0"/>
              <a:t>OpenCDISC</a:t>
            </a:r>
            <a:r>
              <a:rPr lang="en-US" altLang="zh-CN" sz="2400" dirty="0" smtClean="0"/>
              <a:t> message component</a:t>
            </a:r>
            <a:r>
              <a:rPr lang="en-US" altLang="en-US" sz="2400" dirty="0" smtClean="0"/>
              <a:t>: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14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 are not able to expect 100% clean </a:t>
            </a:r>
            <a:r>
              <a:rPr lang="en-US" altLang="en-US" dirty="0" err="1" smtClean="0"/>
              <a:t>OpenCDISC</a:t>
            </a:r>
            <a:r>
              <a:rPr lang="en-US" altLang="en-US" dirty="0" smtClean="0"/>
              <a:t> report, but we need to let it as clean as possible.</a:t>
            </a:r>
          </a:p>
          <a:p>
            <a:r>
              <a:rPr lang="en-US" altLang="en-US" dirty="0" smtClean="0"/>
              <a:t>Generally, We need to recognize type I issue, fix type II issue, explain type III issue.</a:t>
            </a:r>
          </a:p>
          <a:p>
            <a:r>
              <a:rPr lang="en-US" altLang="en-US" dirty="0" smtClean="0"/>
              <a:t>Preform </a:t>
            </a:r>
            <a:r>
              <a:rPr lang="en-US" altLang="en-US" dirty="0"/>
              <a:t>the </a:t>
            </a:r>
            <a:r>
              <a:rPr lang="en-US" altLang="en-US" dirty="0" err="1" smtClean="0"/>
              <a:t>OpenCDISC</a:t>
            </a:r>
            <a:r>
              <a:rPr lang="en-US" altLang="en-US" dirty="0" smtClean="0"/>
              <a:t> check </a:t>
            </a:r>
            <a:r>
              <a:rPr lang="en-US" altLang="en-US" dirty="0"/>
              <a:t>the sooner, the </a:t>
            </a:r>
            <a:r>
              <a:rPr lang="en-US" altLang="en-US" dirty="0" smtClean="0"/>
              <a:t>better, try to have all type II issue fixed before lock. </a:t>
            </a: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32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 txBox="1">
            <a:spLocks/>
          </p:cNvSpPr>
          <p:nvPr/>
        </p:nvSpPr>
        <p:spPr bwMode="auto">
          <a:xfrm>
            <a:off x="1125415" y="457200"/>
            <a:ext cx="7010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55588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620713" indent="-22860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858838" indent="-22860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1430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1371600" indent="-22860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18288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2860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27432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200400" indent="-228600" fontAlgn="base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Name: </a:t>
            </a:r>
            <a:r>
              <a:rPr lang="en-US" altLang="en-US" sz="2000" dirty="0" smtClean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Penny Pang</a:t>
            </a:r>
            <a:endParaRPr lang="en-US" altLang="en-US" sz="2000" dirty="0">
              <a:solidFill>
                <a:srgbClr val="005DA2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Organization: </a:t>
            </a: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Novartis Pharma Co., Ltd</a:t>
            </a:r>
            <a:r>
              <a:rPr lang="en-US" altLang="en-US" sz="2000" dirty="0" smtClean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 smtClean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Address</a:t>
            </a: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: </a:t>
            </a: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Room 402 No. 72 </a:t>
            </a:r>
            <a:r>
              <a:rPr lang="en-US" altLang="en-US" sz="2000" dirty="0" err="1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Liangxiu</a:t>
            </a: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 Road</a:t>
            </a:r>
            <a:endParaRPr lang="en-US" altLang="en-US" sz="2000" dirty="0">
              <a:solidFill>
                <a:srgbClr val="005DA2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City, State ZIP: </a:t>
            </a:r>
            <a:r>
              <a:rPr lang="en-US" altLang="en-US" sz="2000" dirty="0" smtClean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Shanghai</a:t>
            </a:r>
            <a:endParaRPr lang="en-US" altLang="en-US" sz="2000" dirty="0">
              <a:solidFill>
                <a:srgbClr val="005DA2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Work Phone: </a:t>
            </a:r>
            <a:r>
              <a:rPr lang="en-US" altLang="en-US" sz="2000" dirty="0" smtClean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61606270</a:t>
            </a:r>
            <a:endParaRPr lang="en-US" altLang="en-US" sz="2000" dirty="0">
              <a:solidFill>
                <a:srgbClr val="005DA2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Fax: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E-mail: </a:t>
            </a:r>
            <a:r>
              <a:rPr lang="en-US" altLang="en-US" sz="2000" dirty="0" smtClean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yu.pang@novartis.com</a:t>
            </a:r>
            <a:endParaRPr lang="en-US" altLang="en-US" sz="2000" dirty="0">
              <a:solidFill>
                <a:srgbClr val="005DA2"/>
              </a:solidFill>
              <a:latin typeface="Arial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Web: </a:t>
            </a:r>
          </a:p>
          <a:p>
            <a:pPr>
              <a:spcBef>
                <a:spcPct val="0"/>
              </a:spcBef>
              <a:buFont typeface="Arial" charset="0"/>
              <a:buNone/>
            </a:pPr>
            <a:r>
              <a:rPr lang="en-US" altLang="en-US" sz="2000" dirty="0">
                <a:solidFill>
                  <a:srgbClr val="005DA2"/>
                </a:solidFill>
                <a:latin typeface="Arial" charset="0"/>
                <a:cs typeface="Times New Roman" pitchFamily="18" charset="0"/>
              </a:rPr>
              <a:t>Twitter:</a:t>
            </a:r>
          </a:p>
        </p:txBody>
      </p:sp>
      <p:sp>
        <p:nvSpPr>
          <p:cNvPr id="13315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E1F09D-850C-4902-838F-B54B9A2531CA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 altLang="en-US">
              <a:solidFill>
                <a:schemeClr val="tx2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886200"/>
            <a:ext cx="3810000" cy="2160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About </a:t>
            </a:r>
            <a:r>
              <a:rPr lang="en-US" dirty="0" err="1" smtClean="0"/>
              <a:t>OpenCDISC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27991"/>
          </a:xfrm>
        </p:spPr>
        <p:txBody>
          <a:bodyPr>
            <a:normAutofit/>
          </a:bodyPr>
          <a:lstStyle/>
          <a:p>
            <a:r>
              <a:rPr lang="en-US" sz="2400" dirty="0"/>
              <a:t>An open source community focused on building extensible frameworks and tools for </a:t>
            </a:r>
            <a:r>
              <a:rPr lang="en-US" sz="2400" dirty="0" smtClean="0"/>
              <a:t>the implementation </a:t>
            </a:r>
            <a:r>
              <a:rPr lang="en-US" sz="2400" dirty="0"/>
              <a:t>and advancement of CDISC Standards</a:t>
            </a:r>
            <a:r>
              <a:rPr lang="en-US" sz="2400" dirty="0" smtClean="0"/>
              <a:t>.</a:t>
            </a:r>
          </a:p>
          <a:p>
            <a:r>
              <a:rPr lang="en-US" sz="2400" dirty="0" err="1"/>
              <a:t>OpenCDISC</a:t>
            </a:r>
            <a:r>
              <a:rPr lang="en-US" sz="2400" dirty="0"/>
              <a:t> is used by the FDA in the acceptance process of a CDISC submission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Most updated version is v2.0.2</a:t>
            </a:r>
          </a:p>
          <a:p>
            <a:r>
              <a:rPr lang="en-US" sz="2400" dirty="0" smtClean="0"/>
              <a:t>Easy to use</a:t>
            </a:r>
          </a:p>
          <a:p>
            <a:r>
              <a:rPr lang="en-US" sz="2400" dirty="0"/>
              <a:t>Free</a:t>
            </a:r>
            <a:endParaRPr lang="en-US" sz="24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2"/>
          </a:xfrm>
        </p:spPr>
        <p:txBody>
          <a:bodyPr>
            <a:normAutofit/>
          </a:bodyPr>
          <a:lstStyle/>
          <a:p>
            <a:r>
              <a:rPr lang="en-US" altLang="en-US" sz="2400" dirty="0" smtClean="0"/>
              <a:t>When we open </a:t>
            </a:r>
            <a:r>
              <a:rPr lang="en-US" altLang="en-US" sz="2400" dirty="0"/>
              <a:t>the </a:t>
            </a:r>
            <a:r>
              <a:rPr lang="en-US" altLang="en-US" sz="2400" dirty="0" err="1" smtClean="0"/>
              <a:t>OpenCDISC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report, we expect</a:t>
            </a:r>
            <a:endParaRPr lang="en-US" altLang="en-US" sz="24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OpenCDISC</a:t>
            </a:r>
            <a:r>
              <a:rPr lang="en-US" dirty="0"/>
              <a:t>: Bitter and </a:t>
            </a:r>
            <a:r>
              <a:rPr lang="en-US" dirty="0" smtClean="0"/>
              <a:t>Sweet</a:t>
            </a:r>
            <a:endParaRPr lang="en-US" dirty="0"/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50" y="1877619"/>
            <a:ext cx="7504113" cy="407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6372200" y="2195888"/>
            <a:ext cx="2016224" cy="37833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507512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But the truth </a:t>
            </a:r>
            <a:r>
              <a:rPr lang="en-US" altLang="en-US" sz="2400" dirty="0" smtClean="0"/>
              <a:t>is</a:t>
            </a:r>
            <a:r>
              <a:rPr lang="en-US" altLang="en-US" sz="2400" dirty="0" smtClean="0"/>
              <a:t>...</a:t>
            </a:r>
            <a:endParaRPr lang="en-US" altLang="en-US" sz="24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err="1"/>
              <a:t>OpenCDISC</a:t>
            </a:r>
            <a:r>
              <a:rPr lang="en-US" dirty="0"/>
              <a:t>: Bitter and </a:t>
            </a:r>
            <a:r>
              <a:rPr lang="en-US" dirty="0" smtClean="0"/>
              <a:t>Sweet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4824"/>
            <a:ext cx="7668344" cy="4034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7020272" y="2195888"/>
            <a:ext cx="1368152" cy="378333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2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Type of messages</a:t>
            </a:r>
            <a:endParaRPr lang="en-US" dirty="0"/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By Severity</a:t>
            </a:r>
          </a:p>
        </p:txBody>
      </p:sp>
      <p:sp>
        <p:nvSpPr>
          <p:cNvPr id="12292" name="Text Placeholder 3"/>
          <p:cNvSpPr>
            <a:spLocks noGrp="1"/>
          </p:cNvSpPr>
          <p:nvPr>
            <p:ph type="body" sz="half" idx="3"/>
          </p:nvPr>
        </p:nvSpPr>
        <p:spPr>
          <a:ln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By </a:t>
            </a:r>
            <a:r>
              <a:rPr lang="en-US" altLang="en-US" dirty="0" smtClean="0"/>
              <a:t>category</a:t>
            </a:r>
            <a:endParaRPr lang="en-US" altLang="en-US" dirty="0" smtClean="0"/>
          </a:p>
        </p:txBody>
      </p:sp>
      <p:sp>
        <p:nvSpPr>
          <p:cNvPr id="12293" name="Content Placeholder 4"/>
          <p:cNvSpPr>
            <a:spLocks noGrp="1"/>
          </p:cNvSpPr>
          <p:nvPr>
            <p:ph sz="quarter" idx="2"/>
          </p:nvPr>
        </p:nvSpPr>
        <p:spPr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  <a:p>
            <a:r>
              <a:rPr lang="en-US" altLang="en-US" dirty="0" smtClean="0"/>
              <a:t>Error</a:t>
            </a:r>
          </a:p>
          <a:p>
            <a:r>
              <a:rPr lang="en-US" altLang="en-US" dirty="0" smtClean="0"/>
              <a:t>Warning</a:t>
            </a:r>
          </a:p>
          <a:p>
            <a:r>
              <a:rPr lang="en-US" altLang="en-US" dirty="0" smtClean="0"/>
              <a:t>Notices</a:t>
            </a:r>
          </a:p>
        </p:txBody>
      </p:sp>
      <p:sp>
        <p:nvSpPr>
          <p:cNvPr id="12294" name="Content Placeholder 5"/>
          <p:cNvSpPr>
            <a:spLocks noGrp="1"/>
          </p:cNvSpPr>
          <p:nvPr>
            <p:ph sz="quarter" idx="4"/>
          </p:nvPr>
        </p:nvSpPr>
        <p:spPr>
          <a:ln>
            <a:prstDash val="solid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prstDash val="sysDash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dirty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Consistency</a:t>
            </a:r>
            <a:endParaRPr lang="en-US" altLang="en-US" dirty="0" smtClean="0"/>
          </a:p>
          <a:p>
            <a:pPr>
              <a:spcBef>
                <a:spcPct val="0"/>
              </a:spcBef>
            </a:pPr>
            <a:r>
              <a:rPr lang="en-US" altLang="en-US" dirty="0" smtClean="0"/>
              <a:t>Cross-reference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Format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Limit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Metadata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Presence</a:t>
            </a:r>
          </a:p>
          <a:p>
            <a:pPr>
              <a:spcBef>
                <a:spcPct val="0"/>
              </a:spcBef>
            </a:pPr>
            <a:r>
              <a:rPr lang="en-US" altLang="en-US" dirty="0" smtClean="0"/>
              <a:t>Terminology</a:t>
            </a:r>
            <a:endParaRPr lang="en-US" altLang="en-US" dirty="0" smtClean="0"/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49DA83E-0935-4792-B90C-703CAB7596D0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261952" y="4005064"/>
            <a:ext cx="3096344" cy="115212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52264" y="4119463"/>
            <a:ext cx="2952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Which type need to be fix? Which type need to be explain?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13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</a:t>
            </a:r>
            <a:r>
              <a:rPr lang="en-US" altLang="zh-CN" dirty="0" smtClean="0"/>
              <a:t>xamples</a:t>
            </a:r>
            <a:endParaRPr lang="en-US" dirty="0"/>
          </a:p>
        </p:txBody>
      </p:sp>
      <p:sp>
        <p:nvSpPr>
          <p:cNvPr id="11267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/>
            <a:r>
              <a:rPr lang="en-US" altLang="en-US" dirty="0"/>
              <a:t>M</a:t>
            </a:r>
            <a:r>
              <a:rPr lang="en-US" altLang="en-US" dirty="0" smtClean="0"/>
              <a:t>essage and solution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681E5C2-F36D-4FFE-A3D6-A311913EF30D}" type="slidenum">
              <a:rPr lang="en-US" altLang="en-US">
                <a:solidFill>
                  <a:schemeClr val="bg1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1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52934" y="4989684"/>
            <a:ext cx="5184576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2" name="Content Placeholder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en-US" altLang="en-US" sz="2400" dirty="0"/>
              <a:t>Label match? Label mismatch</a:t>
            </a:r>
            <a:r>
              <a:rPr lang="en-US" altLang="en-US" sz="2400" dirty="0" smtClean="0"/>
              <a:t>?</a:t>
            </a:r>
          </a:p>
          <a:p>
            <a:endParaRPr lang="en-US" altLang="en-US" dirty="0"/>
          </a:p>
          <a:p>
            <a:pPr marL="109728" indent="0">
              <a:buNone/>
            </a:pPr>
            <a:endParaRPr lang="en-US" altLang="en-US" sz="1100" dirty="0" smtClean="0"/>
          </a:p>
          <a:p>
            <a:pPr marL="109728" indent="0">
              <a:buNone/>
            </a:pPr>
            <a:endParaRPr lang="en-US" altLang="en-US" sz="1100" dirty="0"/>
          </a:p>
          <a:p>
            <a:pPr marL="109728" indent="0">
              <a:buNone/>
            </a:pPr>
            <a:endParaRPr lang="en-US" altLang="en-US" sz="1100" dirty="0" smtClean="0"/>
          </a:p>
          <a:p>
            <a:r>
              <a:rPr lang="en-US" altLang="en-US" sz="2400" dirty="0"/>
              <a:t>Required Variable missing? Non SDTM variable?</a:t>
            </a:r>
          </a:p>
          <a:p>
            <a:pPr marL="109728" indent="0">
              <a:buNone/>
            </a:pPr>
            <a:endParaRPr lang="en-US" alt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I: Issue caused by OCV</a:t>
            </a:r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1017257"/>
              </p:ext>
            </p:extLst>
          </p:nvPr>
        </p:nvGraphicFramePr>
        <p:xfrm>
          <a:off x="911435" y="2072019"/>
          <a:ext cx="7416824" cy="37757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58468"/>
                <a:gridCol w="1922751"/>
                <a:gridCol w="776142"/>
                <a:gridCol w="3034011"/>
                <a:gridCol w="925452"/>
              </a:tblGrid>
              <a:tr h="37757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CM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CMTRT, Reported Name of Drug, Med, or Therapy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 dirty="0">
                          <a:effectLst/>
                          <a:hlinkClick r:id="rId2"/>
                        </a:rPr>
                        <a:t>SD0063</a:t>
                      </a:r>
                      <a:endParaRPr lang="en-US" sz="1200" b="0" i="0" u="sng" strike="noStrike" dirty="0">
                        <a:solidFill>
                          <a:srgbClr val="21586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SDTM/dataset variable label mismatch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Warning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346" y="2686798"/>
            <a:ext cx="4565307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89806"/>
              </p:ext>
            </p:extLst>
          </p:nvPr>
        </p:nvGraphicFramePr>
        <p:xfrm>
          <a:off x="881346" y="4384592"/>
          <a:ext cx="7344816" cy="3752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775"/>
                <a:gridCol w="1128962"/>
                <a:gridCol w="827770"/>
                <a:gridCol w="3600400"/>
                <a:gridCol w="986909"/>
              </a:tblGrid>
              <a:tr h="37528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 smtClean="0">
                          <a:effectLst/>
                        </a:rPr>
                        <a:t>VS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EPOCH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sng" strike="noStrike">
                          <a:effectLst/>
                          <a:hlinkClick r:id="rId2" action="ppaction://hlinkfile"/>
                        </a:rPr>
                        <a:t>SD1076</a:t>
                      </a:r>
                      <a:endParaRPr lang="en-US" sz="1200" b="0" i="0" u="sng" strike="noStrike">
                        <a:solidFill>
                          <a:srgbClr val="21586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Model permissible variable added into standard domain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Information</a:t>
                      </a:r>
                      <a:endParaRPr lang="en-US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107797"/>
              </p:ext>
            </p:extLst>
          </p:nvPr>
        </p:nvGraphicFramePr>
        <p:xfrm>
          <a:off x="881346" y="3839117"/>
          <a:ext cx="7344817" cy="2880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0776"/>
                <a:gridCol w="1128962"/>
                <a:gridCol w="806566"/>
                <a:gridCol w="3600400"/>
                <a:gridCol w="1008113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VS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EPOCH, VS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 dirty="0">
                          <a:solidFill>
                            <a:srgbClr val="005DA2"/>
                          </a:solidFill>
                          <a:effectLst/>
                          <a:hlinkClick r:id="rId2" action="ppaction://hlinkfile"/>
                        </a:rPr>
                        <a:t>SD1077</a:t>
                      </a:r>
                      <a:endParaRPr lang="en-US" sz="1400" b="0" i="0" u="sng" strike="noStrike" dirty="0">
                        <a:solidFill>
                          <a:srgbClr val="005DA2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FDA Expected variable not found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Warning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OpenCDISC</a:t>
            </a:r>
            <a:r>
              <a:rPr lang="en-US" b="1" dirty="0"/>
              <a:t> software bugs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2103" y="3555991"/>
            <a:ext cx="4565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EPOCH is not included in VS</a:t>
            </a:r>
            <a:endParaRPr 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174196" y="4076815"/>
            <a:ext cx="45653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When EPOCH is included in VS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984883" y="4989684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Above issues are already fixed in OCV 2.0.1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2555775" y="3787238"/>
            <a:ext cx="5544617" cy="565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2555776" y="2786796"/>
            <a:ext cx="5256584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EE9C2F3-B24A-4864-8407-91D42C4BB965}" type="slidenum">
              <a:rPr lang="en-US" altLang="en-US">
                <a:solidFill>
                  <a:schemeClr val="tx2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100">
              <a:solidFill>
                <a:schemeClr val="tx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/>
              <a:t>Type I: </a:t>
            </a:r>
            <a:r>
              <a:rPr lang="en-US" sz="3600" dirty="0" smtClean="0"/>
              <a:t>Issue from OCV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697377" y="1066785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OpenCDISC</a:t>
            </a:r>
            <a:r>
              <a:rPr lang="en-US" b="1" dirty="0"/>
              <a:t> </a:t>
            </a:r>
            <a:r>
              <a:rPr lang="en-US" b="1" dirty="0" smtClean="0"/>
              <a:t>too Strict </a:t>
            </a:r>
            <a:r>
              <a:rPr lang="en-US" b="1" dirty="0"/>
              <a:t>rule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137817"/>
              </p:ext>
            </p:extLst>
          </p:nvPr>
        </p:nvGraphicFramePr>
        <p:xfrm>
          <a:off x="611560" y="2132856"/>
          <a:ext cx="7848873" cy="6031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6112"/>
                <a:gridCol w="2589827"/>
                <a:gridCol w="2616291"/>
                <a:gridCol w="826197"/>
                <a:gridCol w="1170446"/>
              </a:tblGrid>
              <a:tr h="603126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200" u="none" strike="noStrike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VISITNUM, OMEVAL, OMCAT, OMDTC, OMTESTCD, OMLOC, USUBJID, OMMETHOD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 </a:t>
                      </a:r>
                      <a:r>
                        <a:rPr kumimoji="0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READER, </a:t>
                      </a:r>
                      <a:r>
                        <a:rPr kumimoji="0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SESSION 1, 2012-08-30, EROS, DIP2, </a:t>
                      </a:r>
                      <a:r>
                        <a:rPr kumimoji="0"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1001001, </a:t>
                      </a:r>
                      <a:r>
                        <a:rPr kumimoji="0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X-RAY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action="ppaction://hlinkfile"/>
                        </a:rPr>
                        <a:t>SD1117</a:t>
                      </a:r>
                      <a:endParaRPr kumimoji="0"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Duplicate records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483768" y="2758249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OMLAT should also be a key variable expected.</a:t>
            </a:r>
            <a:endParaRPr lang="en-US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619944" y="1781201"/>
            <a:ext cx="8229600" cy="13463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zh-CN" sz="2400" dirty="0" smtClean="0"/>
              <a:t>Insufficient sorting key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2483768" y="3759370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Non of the </a:t>
            </a:r>
            <a:r>
              <a:rPr lang="en-US" altLang="zh-CN" dirty="0"/>
              <a:t>qualifier variable </a:t>
            </a:r>
            <a:r>
              <a:rPr lang="en-US" altLang="zh-CN" sz="1200" dirty="0"/>
              <a:t>(AESCAN, AESCONG, AESDISAB, AESDTH, AESHOSP, AESLIFE, AESMIE) </a:t>
            </a:r>
            <a:r>
              <a:rPr lang="en-US" altLang="zh-CN" dirty="0" smtClean="0"/>
              <a:t>is collected.</a:t>
            </a:r>
            <a:endParaRPr lang="en-US" dirty="0"/>
          </a:p>
        </p:txBody>
      </p:sp>
      <p:sp>
        <p:nvSpPr>
          <p:cNvPr id="16" name="Content Placeholder 1"/>
          <p:cNvSpPr txBox="1">
            <a:spLocks/>
          </p:cNvSpPr>
          <p:nvPr/>
        </p:nvSpPr>
        <p:spPr>
          <a:xfrm>
            <a:off x="646590" y="3100563"/>
            <a:ext cx="8229600" cy="5444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zh-CN" sz="2400" dirty="0" smtClean="0"/>
              <a:t>Non-required variable used to check </a:t>
            </a:r>
            <a:endParaRPr lang="en-US" altLang="en-US" sz="24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4264738"/>
              </p:ext>
            </p:extLst>
          </p:nvPr>
        </p:nvGraphicFramePr>
        <p:xfrm>
          <a:off x="619945" y="3459428"/>
          <a:ext cx="7840488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17021"/>
                <a:gridCol w="764020"/>
                <a:gridCol w="608526"/>
                <a:gridCol w="856232"/>
                <a:gridCol w="3744473"/>
                <a:gridCol w="1250216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AESER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Y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sng" strike="noStrike">
                          <a:effectLst/>
                          <a:hlinkClick r:id="rId3" action="ppaction://hlinkfile"/>
                        </a:rPr>
                        <a:t>SD0009</a:t>
                      </a:r>
                      <a:endParaRPr lang="en-US" sz="1400" b="0" i="0" u="sng" strike="noStrike">
                        <a:solidFill>
                          <a:srgbClr val="215867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No qualifiers set to 'Y', when AE is Serious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Error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17" name="Content Placeholder 1"/>
          <p:cNvSpPr txBox="1">
            <a:spLocks/>
          </p:cNvSpPr>
          <p:nvPr/>
        </p:nvSpPr>
        <p:spPr>
          <a:xfrm>
            <a:off x="619944" y="4365104"/>
            <a:ext cx="8229600" cy="54446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fontAlgn="auto"/>
            <a:r>
              <a:rPr lang="en-US" altLang="zh-CN" sz="2400" dirty="0"/>
              <a:t>U</a:t>
            </a:r>
            <a:r>
              <a:rPr lang="en-US" altLang="zh-CN" sz="2400" dirty="0" smtClean="0"/>
              <a:t>nit for </a:t>
            </a:r>
            <a:r>
              <a:rPr lang="en-US" altLang="zh-CN" sz="2400" dirty="0"/>
              <a:t>category parameter</a:t>
            </a: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sz="1100" dirty="0" smtClean="0"/>
          </a:p>
          <a:p>
            <a:pPr marL="109728" indent="0" fontAlgn="auto">
              <a:buFont typeface="Wingdings 3"/>
              <a:buNone/>
            </a:pPr>
            <a:endParaRPr lang="en-US" altLang="en-US" dirty="0" smtClean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183191"/>
              </p:ext>
            </p:extLst>
          </p:nvPr>
        </p:nvGraphicFramePr>
        <p:xfrm>
          <a:off x="619944" y="4859489"/>
          <a:ext cx="7840487" cy="4417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5672"/>
                <a:gridCol w="2016224"/>
                <a:gridCol w="1800200"/>
                <a:gridCol w="653436"/>
                <a:gridCol w="2154876"/>
                <a:gridCol w="720079"/>
              </a:tblGrid>
              <a:tr h="441719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XE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XESTRESC, XESTRESU, XETEST, </a:t>
                      </a:r>
                      <a:r>
                        <a:rPr lang="en-US" sz="1200" u="none" strike="noStrike" dirty="0" smtClean="0">
                          <a:effectLst/>
                        </a:rPr>
                        <a:t>XETESTCD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1, null, Swollen Joint Total Score, </a:t>
                      </a:r>
                      <a:r>
                        <a:rPr lang="en-US" sz="1200" u="none" strike="noStrike" dirty="0" smtClean="0">
                          <a:effectLst/>
                        </a:rPr>
                        <a:t>SWJTSCO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SD0029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Missing value for XESTRESU, when XESTRESC is provided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Warning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5" name="Rounded Rectangle 24"/>
          <p:cNvSpPr/>
          <p:nvPr/>
        </p:nvSpPr>
        <p:spPr>
          <a:xfrm>
            <a:off x="2591780" y="5401763"/>
            <a:ext cx="5256584" cy="3122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532107" y="5373216"/>
            <a:ext cx="5868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ategory </a:t>
            </a:r>
            <a:r>
              <a:rPr lang="en-US" dirty="0"/>
              <a:t>parameter, no unit necessary</a:t>
            </a:r>
          </a:p>
        </p:txBody>
      </p:sp>
    </p:spTree>
    <p:extLst>
      <p:ext uri="{BB962C8B-B14F-4D97-AF65-F5344CB8AC3E}">
        <p14:creationId xmlns:p14="http://schemas.microsoft.com/office/powerpoint/2010/main" val="38617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harmaSUG_China_2015_Presentation_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PharmaSUG_China_2015_Presentation_Template</Template>
  <TotalTime>1161</TotalTime>
  <Words>1354</Words>
  <Application>Microsoft Office PowerPoint</Application>
  <PresentationFormat>On-screen Show (4:3)</PresentationFormat>
  <Paragraphs>367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PharmaSUG_China_2015_Presentation_Template</vt:lpstr>
      <vt:lpstr>Reading and Resolving OpenCIDSC Message</vt:lpstr>
      <vt:lpstr>Background</vt:lpstr>
      <vt:lpstr>About OpenCDISC</vt:lpstr>
      <vt:lpstr>OpenCDISC: Bitter and Sweet</vt:lpstr>
      <vt:lpstr>OpenCDISC: Bitter and Sweet</vt:lpstr>
      <vt:lpstr>Type of messages</vt:lpstr>
      <vt:lpstr>Examples</vt:lpstr>
      <vt:lpstr>Type I: Issue caused by OCV</vt:lpstr>
      <vt:lpstr>Type I: Issue from OCV</vt:lpstr>
      <vt:lpstr>Type I: Issue from OCV</vt:lpstr>
      <vt:lpstr>Type II: Issue from Data</vt:lpstr>
      <vt:lpstr>Type II: Issue from Data</vt:lpstr>
      <vt:lpstr>Type II: Issue from Data</vt:lpstr>
      <vt:lpstr>Type II: Issue from Data</vt:lpstr>
      <vt:lpstr>Type II: Issue from Data</vt:lpstr>
      <vt:lpstr>Type II: Issue from Data</vt:lpstr>
      <vt:lpstr>Type II: Issue from Data</vt:lpstr>
      <vt:lpstr>Type III: Issue from Study</vt:lpstr>
      <vt:lpstr>Issue caused by multi reasons</vt:lpstr>
      <vt:lpstr>Summary</vt:lpstr>
      <vt:lpstr>Summary</vt:lpstr>
      <vt:lpstr>Summary</vt:lpstr>
      <vt:lpstr>PowerPoint Presentation</vt:lpstr>
    </vt:vector>
  </TitlesOfParts>
  <Company>Novartis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 the OpenCDISC report</dc:title>
  <dc:creator>Pang, Yu</dc:creator>
  <cp:lastModifiedBy>Pang, Yu</cp:lastModifiedBy>
  <cp:revision>73</cp:revision>
  <dcterms:created xsi:type="dcterms:W3CDTF">2015-08-19T08:26:57Z</dcterms:created>
  <dcterms:modified xsi:type="dcterms:W3CDTF">2015-08-21T10:49:41Z</dcterms:modified>
</cp:coreProperties>
</file>